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308" r:id="rId4"/>
    <p:sldId id="281" r:id="rId5"/>
    <p:sldId id="282" r:id="rId6"/>
    <p:sldId id="279" r:id="rId7"/>
    <p:sldId id="298" r:id="rId8"/>
    <p:sldId id="313" r:id="rId9"/>
    <p:sldId id="259" r:id="rId10"/>
    <p:sldId id="261" r:id="rId11"/>
    <p:sldId id="278" r:id="rId12"/>
    <p:sldId id="299" r:id="rId13"/>
    <p:sldId id="264" r:id="rId14"/>
    <p:sldId id="300" r:id="rId15"/>
    <p:sldId id="309" r:id="rId16"/>
    <p:sldId id="312" r:id="rId17"/>
    <p:sldId id="301" r:id="rId18"/>
    <p:sldId id="310" r:id="rId19"/>
    <p:sldId id="302" r:id="rId20"/>
    <p:sldId id="303" r:id="rId21"/>
    <p:sldId id="304" r:id="rId22"/>
    <p:sldId id="305" r:id="rId23"/>
    <p:sldId id="306" r:id="rId24"/>
    <p:sldId id="311" r:id="rId25"/>
    <p:sldId id="30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39" autoAdjust="0"/>
    <p:restoredTop sz="94660"/>
  </p:normalViewPr>
  <p:slideViewPr>
    <p:cSldViewPr snapToGrid="0">
      <p:cViewPr varScale="1">
        <p:scale>
          <a:sx n="70" d="100"/>
          <a:sy n="70"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C5161-9523-4BC6-9E14-D5860CE4B411}"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B83CE-2655-4C52-B617-5FA25480BCFC}" type="slidenum">
              <a:rPr lang="en-US" smtClean="0"/>
              <a:t>‹#›</a:t>
            </a:fld>
            <a:endParaRPr lang="en-US"/>
          </a:p>
        </p:txBody>
      </p:sp>
    </p:spTree>
    <p:extLst>
      <p:ext uri="{BB962C8B-B14F-4D97-AF65-F5344CB8AC3E}">
        <p14:creationId xmlns:p14="http://schemas.microsoft.com/office/powerpoint/2010/main" val="3990351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AF7DDBC9-8918-4783-9688-EA3C1A4154BC}" type="datetime1">
              <a:rPr lang="en-US" smtClean="0"/>
              <a:t>2/14/2022</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9F78071-A3AA-4E34-9B07-6596EFB0562F}" type="datetime1">
              <a:rPr lang="en-US" smtClean="0"/>
              <a:t>2/14/2022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96D5F19-911C-4EA2-B0B6-D5D1C195383A}" type="datetime1">
              <a:rPr lang="en-US" smtClean="0"/>
              <a:t>2/14/2022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F227CFD-C104-4357-A159-EF571E623B66}" type="datetime1">
              <a:rPr lang="en-US" smtClean="0"/>
              <a:t>2/14/2022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6B2F95-E04F-471F-A7AA-0F3025DA37C8}" type="datetime1">
              <a:rPr lang="en-US" smtClean="0"/>
              <a:t>2/14/2022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D712449-0950-4E6E-B2FF-D73ADA69328D}" type="datetime1">
              <a:rPr lang="en-US" smtClean="0"/>
              <a:t>2/14/2022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6BF9755-303D-43B8-8DD8-902DC2797D12}" type="datetime1">
              <a:rPr lang="en-US" smtClean="0"/>
              <a:t>2/14/2022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930D5E-9E30-4154-B95E-3747449E8898}" type="datetime1">
              <a:rPr lang="en-US" smtClean="0"/>
              <a:t>2/14/2022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58693A-73ED-4B5D-88A9-AB27A13A94EF}" type="datetime1">
              <a:rPr lang="en-US" smtClean="0"/>
              <a:t>2/14/2022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80615B-D9A1-432C-88EB-5BE8B3ED38D9}" type="datetime1">
              <a:rPr lang="en-US" smtClean="0"/>
              <a:t>2/14/2022</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A3F95C-E213-4580-A03E-6306475046AE}" type="datetime1">
              <a:rPr lang="en-US" smtClean="0"/>
              <a:t>2/14/2022</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5F63AF-3529-47DA-8A57-D1BB49D66067}" type="datetime1">
              <a:rPr lang="en-US" smtClean="0"/>
              <a:t>2/14/2022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611CB0-0F51-437A-8355-85CFD76FC6E7}" type="datetime1">
              <a:rPr lang="en-US" smtClean="0"/>
              <a:t>2/14/2022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68ED4D-21CE-483B-B502-096D7E6DBF03}" type="datetime1">
              <a:rPr lang="en-US" smtClean="0"/>
              <a:t>2/14/2022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1CFF6-0B80-4BFE-A0E5-FCFAA31402DE}" type="datetime1">
              <a:rPr lang="en-US" smtClean="0"/>
              <a:t>2/14/2022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207E92D-97DC-43B2-A0DE-B4AB4D3419D3}" type="datetime1">
              <a:rPr lang="en-US" smtClean="0"/>
              <a:t>2/14/2022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0F803E5-7809-4161-ACCF-A8E8BF2C3116}" type="datetime1">
              <a:rPr lang="en-US" smtClean="0"/>
              <a:t>2/14/2022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0"/>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0">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F5376371-876B-4AC6-9AB7-0C4490E113C3}" type="datetime1">
              <a:rPr lang="en-US" smtClean="0"/>
              <a:t>2/14/2022</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0078" y="2868518"/>
            <a:ext cx="10269129" cy="3519306"/>
          </a:xfrm>
        </p:spPr>
        <p:txBody>
          <a:bodyPr/>
          <a:lstStyle/>
          <a:p>
            <a:r>
              <a:rPr lang="en-US" sz="4000" b="1" dirty="0"/>
              <a:t>The </a:t>
            </a:r>
            <a:r>
              <a:rPr lang="en-US" sz="4000" b="1" dirty="0" smtClean="0"/>
              <a:t>Challenges </a:t>
            </a:r>
            <a:r>
              <a:rPr lang="en-US" sz="4000" b="1" dirty="0"/>
              <a:t>of </a:t>
            </a:r>
            <a:r>
              <a:rPr lang="en-US" sz="4000" b="1" dirty="0" smtClean="0"/>
              <a:t>Keeping the Internal Waterways </a:t>
            </a:r>
            <a:r>
              <a:rPr lang="en-US" sz="4000" b="1" dirty="0"/>
              <a:t>N</a:t>
            </a:r>
            <a:r>
              <a:rPr lang="en-US" sz="4000" b="1" dirty="0" smtClean="0"/>
              <a:t>avigable</a:t>
            </a:r>
            <a:r>
              <a:rPr lang="en-US" sz="4000" dirty="0" smtClean="0"/>
              <a:t/>
            </a:r>
            <a:br>
              <a:rPr lang="en-US" sz="4000" dirty="0" smtClean="0"/>
            </a:br>
            <a:r>
              <a:rPr lang="en-US" sz="2000" dirty="0"/>
              <a:t>ALL YEAR ROUND TO SERVE AS A CONSISTENT MODE OF TRANSPORTATION IN THE FACE OF WORSENING CLIMATE CHANGE</a:t>
            </a: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b="1" dirty="0" smtClean="0"/>
              <a:t>CHIEF (DR.) George N. </a:t>
            </a:r>
            <a:r>
              <a:rPr lang="en-US" sz="2400" b="1" dirty="0" err="1" smtClean="0"/>
              <a:t>Moghalu</a:t>
            </a:r>
            <a:r>
              <a:rPr lang="en-US" sz="2400" b="1" dirty="0" smtClean="0"/>
              <a:t/>
            </a:r>
            <a:br>
              <a:rPr lang="en-US" sz="2400" b="1" dirty="0" smtClean="0"/>
            </a:br>
            <a:r>
              <a:rPr lang="en-US" sz="2000" dirty="0" smtClean="0"/>
              <a:t>Managing Director/ CEO NIWA</a:t>
            </a:r>
            <a:endParaRPr lang="en-US" sz="2000" dirty="0"/>
          </a:p>
        </p:txBody>
      </p:sp>
      <p:sp>
        <p:nvSpPr>
          <p:cNvPr id="3" name="Subtitle 2"/>
          <p:cNvSpPr>
            <a:spLocks noGrp="1"/>
          </p:cNvSpPr>
          <p:nvPr>
            <p:ph type="subTitle" idx="1"/>
          </p:nvPr>
        </p:nvSpPr>
        <p:spPr>
          <a:xfrm>
            <a:off x="5175262" y="1884135"/>
            <a:ext cx="2293329" cy="588590"/>
          </a:xfrm>
        </p:spPr>
        <p:txBody>
          <a:bodyPr/>
          <a:lstStyle/>
          <a:p>
            <a:r>
              <a:rPr lang="en-US" dirty="0" smtClean="0">
                <a:solidFill>
                  <a:schemeClr val="bg1"/>
                </a:solidFill>
              </a:rPr>
              <a:t>PRESENTATION ON</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563666" y="550635"/>
            <a:ext cx="1704975" cy="1333500"/>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smtClean="0"/>
              <a:pPr/>
              <a:t>1</a:t>
            </a:fld>
            <a:endParaRPr lang="en-US" dirty="0"/>
          </a:p>
        </p:txBody>
      </p:sp>
      <p:sp>
        <p:nvSpPr>
          <p:cNvPr id="7" name="Subtitle 2"/>
          <p:cNvSpPr txBox="1">
            <a:spLocks/>
          </p:cNvSpPr>
          <p:nvPr/>
        </p:nvSpPr>
        <p:spPr>
          <a:xfrm>
            <a:off x="1433025" y="710810"/>
            <a:ext cx="9756182" cy="1077047"/>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r>
              <a:rPr lang="en-US" sz="2800" b="1" dirty="0" smtClean="0">
                <a:latin typeface="Maiandra GD" panose="020E0502030308020204" pitchFamily="34" charset="0"/>
              </a:rPr>
              <a:t>NATIONAL INLAND WATERWAYS AUTHORITY</a:t>
            </a:r>
          </a:p>
          <a:p>
            <a:pPr algn="ctr"/>
            <a:r>
              <a:rPr lang="en-US" sz="2800" b="1" dirty="0" smtClean="0">
                <a:latin typeface="Maiandra GD" panose="020E0502030308020204" pitchFamily="34" charset="0"/>
              </a:rPr>
              <a:t>(NIWA)</a:t>
            </a:r>
          </a:p>
        </p:txBody>
      </p:sp>
      <p:sp>
        <p:nvSpPr>
          <p:cNvPr id="8" name="Subtitle 2"/>
          <p:cNvSpPr txBox="1">
            <a:spLocks/>
          </p:cNvSpPr>
          <p:nvPr/>
        </p:nvSpPr>
        <p:spPr>
          <a:xfrm>
            <a:off x="9857313" y="5992031"/>
            <a:ext cx="1825588" cy="300251"/>
          </a:xfrm>
          <a:prstGeom prst="rect">
            <a:avLst/>
          </a:prstGeom>
        </p:spPr>
        <p:txBody>
          <a:bodyPr vert="horz" lIns="91440" tIns="45720" rIns="91440" bIns="45720" rtlCol="0" anchor="t">
            <a:normAutofit fontScale="77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n-US" b="1" dirty="0" smtClean="0">
                <a:solidFill>
                  <a:schemeClr val="bg1"/>
                </a:solidFill>
              </a:rPr>
              <a:t>16</a:t>
            </a:r>
            <a:r>
              <a:rPr lang="en-US" b="1" baseline="30000" dirty="0" smtClean="0">
                <a:solidFill>
                  <a:schemeClr val="bg1"/>
                </a:solidFill>
              </a:rPr>
              <a:t>th</a:t>
            </a:r>
            <a:r>
              <a:rPr lang="en-US" b="1" dirty="0" smtClean="0">
                <a:solidFill>
                  <a:schemeClr val="bg1"/>
                </a:solidFill>
              </a:rPr>
              <a:t> FEBUARY, 2022</a:t>
            </a:r>
            <a:endParaRPr lang="en-US" b="1" dirty="0">
              <a:solidFill>
                <a:schemeClr val="bg1"/>
              </a:solidFill>
            </a:endParaRPr>
          </a:p>
        </p:txBody>
      </p:sp>
    </p:spTree>
    <p:extLst>
      <p:ext uri="{BB962C8B-B14F-4D97-AF65-F5344CB8AC3E}">
        <p14:creationId xmlns:p14="http://schemas.microsoft.com/office/powerpoint/2010/main" val="2599985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784" y="833120"/>
            <a:ext cx="9794756" cy="1402080"/>
          </a:xfrm>
        </p:spPr>
        <p:txBody>
          <a:bodyPr/>
          <a:lstStyle/>
          <a:p>
            <a:pPr algn="ctr"/>
            <a:r>
              <a:rPr lang="en-US" sz="2800" dirty="0">
                <a:latin typeface="Maiandra GD" panose="020E0502030308020204" pitchFamily="34" charset="0"/>
              </a:rPr>
              <a:t>IMPACTS OF CLIMATE CHANGE ON THE INLAND </a:t>
            </a:r>
            <a:r>
              <a:rPr lang="en-US" sz="2800" dirty="0" smtClean="0">
                <a:latin typeface="Maiandra GD" panose="020E0502030308020204" pitchFamily="34" charset="0"/>
              </a:rPr>
              <a:t>WATERWAYS</a:t>
            </a:r>
            <a:endParaRPr lang="en-US" sz="2800" b="1" dirty="0"/>
          </a:p>
        </p:txBody>
      </p:sp>
      <p:sp>
        <p:nvSpPr>
          <p:cNvPr id="3" name="Content Placeholder 2"/>
          <p:cNvSpPr>
            <a:spLocks noGrp="1"/>
          </p:cNvSpPr>
          <p:nvPr>
            <p:ph idx="1"/>
          </p:nvPr>
        </p:nvSpPr>
        <p:spPr>
          <a:xfrm>
            <a:off x="557784" y="2353235"/>
            <a:ext cx="11154604" cy="4292115"/>
          </a:xfrm>
        </p:spPr>
        <p:txBody>
          <a:bodyPr>
            <a:noAutofit/>
          </a:bodyPr>
          <a:lstStyle/>
          <a:p>
            <a:pPr algn="just">
              <a:buFont typeface="Arial" panose="020B0604020202020204" pitchFamily="34" charset="0"/>
              <a:buChar char="•"/>
            </a:pPr>
            <a:endParaRPr lang="en-US" sz="2400" dirty="0" smtClean="0">
              <a:latin typeface="Maiandra GD" panose="020E0502030308020204" pitchFamily="34" charset="0"/>
            </a:endParaRPr>
          </a:p>
          <a:p>
            <a:pPr algn="just">
              <a:buFont typeface="Arial" panose="020B0604020202020204" pitchFamily="34" charset="0"/>
              <a:buChar char="•"/>
            </a:pPr>
            <a:r>
              <a:rPr lang="en-US" sz="2400" dirty="0" smtClean="0">
                <a:latin typeface="Maiandra GD" panose="020E0502030308020204" pitchFamily="34" charset="0"/>
              </a:rPr>
              <a:t>Droughts and Desertification</a:t>
            </a:r>
            <a:endParaRPr lang="en-US" sz="2400" dirty="0">
              <a:latin typeface="Maiandra GD" panose="020E0502030308020204" pitchFamily="34" charset="0"/>
            </a:endParaRPr>
          </a:p>
          <a:p>
            <a:pPr algn="just">
              <a:buFont typeface="Arial" panose="020B0604020202020204" pitchFamily="34" charset="0"/>
              <a:buChar char="•"/>
            </a:pPr>
            <a:r>
              <a:rPr lang="en-US" sz="2400" dirty="0">
                <a:latin typeface="Maiandra GD" panose="020E0502030308020204" pitchFamily="34" charset="0"/>
              </a:rPr>
              <a:t>Flooding</a:t>
            </a:r>
          </a:p>
          <a:p>
            <a:pPr algn="just">
              <a:buFont typeface="Arial" panose="020B0604020202020204" pitchFamily="34" charset="0"/>
              <a:buChar char="•"/>
            </a:pPr>
            <a:r>
              <a:rPr lang="en-US" sz="2400" dirty="0">
                <a:latin typeface="Maiandra GD" panose="020E0502030308020204" pitchFamily="34" charset="0"/>
              </a:rPr>
              <a:t>Iceberg</a:t>
            </a:r>
          </a:p>
          <a:p>
            <a:pPr algn="just">
              <a:buFont typeface="Arial" panose="020B0604020202020204" pitchFamily="34" charset="0"/>
              <a:buChar char="•"/>
            </a:pPr>
            <a:r>
              <a:rPr lang="en-US" sz="2400" dirty="0">
                <a:latin typeface="Maiandra GD" panose="020E0502030308020204" pitchFamily="34" charset="0"/>
              </a:rPr>
              <a:t>Snow</a:t>
            </a:r>
          </a:p>
          <a:p>
            <a:pPr algn="just">
              <a:buFont typeface="Arial" panose="020B0604020202020204" pitchFamily="34" charset="0"/>
              <a:buChar char="•"/>
            </a:pPr>
            <a:r>
              <a:rPr lang="en-US" sz="2400" dirty="0">
                <a:latin typeface="Maiandra GD" panose="020E0502030308020204" pitchFamily="34" charset="0"/>
              </a:rPr>
              <a:t>Infestation by  Water Hyacinth/ </a:t>
            </a:r>
            <a:r>
              <a:rPr lang="en-US" sz="2400" dirty="0" smtClean="0">
                <a:latin typeface="Maiandra GD" panose="020E0502030308020204" pitchFamily="34" charset="0"/>
              </a:rPr>
              <a:t>Weed</a:t>
            </a:r>
            <a:endParaRPr lang="en-US" sz="2400" dirty="0">
              <a:latin typeface="Maiandra GD" panose="020E050203030802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4126067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35200"/>
            <a:ext cx="11282082" cy="4622800"/>
          </a:xfrm>
        </p:spPr>
        <p:txBody>
          <a:bodyPr>
            <a:normAutofit/>
          </a:bodyPr>
          <a:lstStyle/>
          <a:p>
            <a:pPr marL="0" indent="0" algn="just">
              <a:buNone/>
            </a:pPr>
            <a:endParaRPr lang="en-US" sz="2400" dirty="0" smtClean="0">
              <a:latin typeface="Maiandra GD" panose="020E0502030308020204" pitchFamily="34" charset="0"/>
            </a:endParaRPr>
          </a:p>
          <a:p>
            <a:pPr marL="0" indent="0" algn="just">
              <a:buNone/>
            </a:pPr>
            <a:r>
              <a:rPr lang="en-US" sz="2400" dirty="0" smtClean="0">
                <a:latin typeface="Maiandra GD" panose="020E0502030308020204" pitchFamily="34" charset="0"/>
              </a:rPr>
              <a:t>DROUGHTS AND DESERTIFICATION</a:t>
            </a:r>
            <a:endParaRPr lang="en-US" sz="2400" dirty="0">
              <a:latin typeface="Maiandra GD" panose="020E0502030308020204" pitchFamily="34" charset="0"/>
            </a:endParaRPr>
          </a:p>
          <a:p>
            <a:pPr marL="0" indent="0" algn="just">
              <a:buNone/>
            </a:pPr>
            <a:r>
              <a:rPr lang="en-US" sz="2400" dirty="0">
                <a:latin typeface="Maiandra GD" panose="020E0502030308020204" pitchFamily="34" charset="0"/>
              </a:rPr>
              <a:t>Droughts can significantly impact inland waterways navigation by reducing water levels at which  Vessels are constrained to move with smaller loads or freights. </a:t>
            </a:r>
          </a:p>
          <a:p>
            <a:pPr marL="0" indent="0" algn="just">
              <a:buNone/>
            </a:pPr>
            <a:r>
              <a:rPr lang="en-US" sz="2400" dirty="0">
                <a:latin typeface="Maiandra GD" panose="020E0502030308020204" pitchFamily="34" charset="0"/>
              </a:rPr>
              <a:t>Apart from low loads, there is also delayed time for navigation as at low water levels, vessels operate below capacity and low speed</a:t>
            </a:r>
            <a:r>
              <a:rPr lang="en-US" sz="2400" dirty="0" smtClean="0">
                <a:latin typeface="Maiandra GD" panose="020E0502030308020204" pitchFamily="34" charset="0"/>
              </a:rPr>
              <a:t>.</a:t>
            </a:r>
            <a:endParaRPr lang="en-US" sz="2400" dirty="0">
              <a:latin typeface="Maiandra GD" panose="020E0502030308020204" pitchFamily="34" charset="0"/>
            </a:endParaRPr>
          </a:p>
          <a:p>
            <a:pPr marL="804863" lvl="0" algn="just">
              <a:lnSpc>
                <a:spcPct val="150000"/>
              </a:lnSpc>
              <a:spcBef>
                <a:spcPts val="0"/>
              </a:spcBef>
              <a:buClr>
                <a:srgbClr val="B01513"/>
              </a:buClr>
            </a:pPr>
            <a:endParaRPr lang="en-US" sz="2400" dirty="0">
              <a:latin typeface="+mj-lt"/>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Title 1"/>
          <p:cNvSpPr txBox="1">
            <a:spLocks/>
          </p:cNvSpPr>
          <p:nvPr/>
        </p:nvSpPr>
        <p:spPr bwMode="gray">
          <a:xfrm>
            <a:off x="557784" y="833120"/>
            <a:ext cx="9794756" cy="140208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latin typeface="Maiandra GD" panose="020E0502030308020204" pitchFamily="34" charset="0"/>
              </a:rPr>
              <a:t>IMPACTS OF CLIMATE CHANGE ON THE INLAND WATERWAYS</a:t>
            </a:r>
          </a:p>
        </p:txBody>
      </p:sp>
    </p:spTree>
    <p:extLst>
      <p:ext uri="{BB962C8B-B14F-4D97-AF65-F5344CB8AC3E}">
        <p14:creationId xmlns:p14="http://schemas.microsoft.com/office/powerpoint/2010/main" val="4118535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
        <p:nvSpPr>
          <p:cNvPr id="6" name="Title 1"/>
          <p:cNvSpPr txBox="1">
            <a:spLocks/>
          </p:cNvSpPr>
          <p:nvPr/>
        </p:nvSpPr>
        <p:spPr bwMode="gray">
          <a:xfrm>
            <a:off x="557784" y="833120"/>
            <a:ext cx="9794756" cy="140208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latin typeface="Maiandra GD" panose="020E0502030308020204" pitchFamily="34" charset="0"/>
              </a:rPr>
              <a:t>IMPACTS OF CLIMATE CHANGE ON THE INLAND WATERWAYS</a:t>
            </a:r>
          </a:p>
        </p:txBody>
      </p:sp>
      <p:pic>
        <p:nvPicPr>
          <p:cNvPr id="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5610" y="2235200"/>
            <a:ext cx="6925543" cy="3990788"/>
          </a:xfrm>
        </p:spPr>
      </p:pic>
      <p:sp>
        <p:nvSpPr>
          <p:cNvPr id="2" name="Rectangle 1"/>
          <p:cNvSpPr/>
          <p:nvPr/>
        </p:nvSpPr>
        <p:spPr>
          <a:xfrm>
            <a:off x="3065930" y="6225988"/>
            <a:ext cx="5768788" cy="400110"/>
          </a:xfrm>
          <a:prstGeom prst="rect">
            <a:avLst/>
          </a:prstGeom>
        </p:spPr>
        <p:txBody>
          <a:bodyPr wrap="square">
            <a:spAutoFit/>
          </a:bodyPr>
          <a:lstStyle/>
          <a:p>
            <a:pPr algn="ctr"/>
            <a:r>
              <a:rPr lang="en-US" sz="2000" dirty="0">
                <a:latin typeface="Maiandra GD" panose="020E0502030308020204" pitchFamily="34" charset="0"/>
              </a:rPr>
              <a:t>Image showing a Ship at Low Water Draft</a:t>
            </a:r>
          </a:p>
        </p:txBody>
      </p:sp>
    </p:spTree>
    <p:extLst>
      <p:ext uri="{BB962C8B-B14F-4D97-AF65-F5344CB8AC3E}">
        <p14:creationId xmlns:p14="http://schemas.microsoft.com/office/powerpoint/2010/main" val="1458298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891149"/>
            <a:ext cx="8825659" cy="1277890"/>
          </a:xfrm>
        </p:spPr>
        <p:txBody>
          <a:bodyPr/>
          <a:lstStyle/>
          <a:p>
            <a:pPr algn="ctr"/>
            <a:r>
              <a:rPr lang="en-US" dirty="0">
                <a:latin typeface="Maiandra GD" panose="020E0502030308020204" pitchFamily="34" charset="0"/>
              </a:rPr>
              <a:t>IMPACTS OF CLIMATE CHANGE ON THE INLAND WATERWAYS</a:t>
            </a:r>
            <a:endParaRPr lang="en-US" b="1" dirty="0"/>
          </a:p>
        </p:txBody>
      </p:sp>
      <p:sp>
        <p:nvSpPr>
          <p:cNvPr id="3" name="Content Placeholder 2"/>
          <p:cNvSpPr>
            <a:spLocks noGrp="1"/>
          </p:cNvSpPr>
          <p:nvPr>
            <p:ph idx="1"/>
          </p:nvPr>
        </p:nvSpPr>
        <p:spPr>
          <a:xfrm>
            <a:off x="489098" y="2371484"/>
            <a:ext cx="11164186" cy="4254500"/>
          </a:xfrm>
        </p:spPr>
        <p:txBody>
          <a:bodyPr>
            <a:noAutofit/>
          </a:bodyPr>
          <a:lstStyle/>
          <a:p>
            <a:pPr marL="0" indent="0" algn="just">
              <a:buNone/>
            </a:pPr>
            <a:r>
              <a:rPr lang="en-US" sz="2400" dirty="0">
                <a:latin typeface="Maiandra GD" panose="020E0502030308020204" pitchFamily="34" charset="0"/>
              </a:rPr>
              <a:t>FLOODING</a:t>
            </a:r>
          </a:p>
          <a:p>
            <a:pPr marL="0" indent="0" algn="just">
              <a:buNone/>
            </a:pPr>
            <a:r>
              <a:rPr lang="en-US" sz="2400" dirty="0">
                <a:latin typeface="Maiandra GD" panose="020E0502030308020204" pitchFamily="34" charset="0"/>
              </a:rPr>
              <a:t>Extreme Flooding due to high climatic change erode the river banks and increases the siltation level of our Riverbed. The bed of River Niger is Alluvial in Nature and therefore very sensitive and collapse </a:t>
            </a:r>
            <a:r>
              <a:rPr lang="en-US" sz="2400" dirty="0" smtClean="0">
                <a:latin typeface="Maiandra GD" panose="020E0502030308020204" pitchFamily="34" charset="0"/>
              </a:rPr>
              <a:t>considerably </a:t>
            </a:r>
            <a:r>
              <a:rPr lang="en-US" sz="2400" dirty="0">
                <a:latin typeface="Maiandra GD" panose="020E0502030308020204" pitchFamily="34" charset="0"/>
              </a:rPr>
              <a:t>with little impact like water waves or flooding. This causes excessive siltation on River channels and reduces the water levels.</a:t>
            </a:r>
          </a:p>
          <a:p>
            <a:pPr marL="0" indent="0" algn="just">
              <a:buNone/>
            </a:pPr>
            <a:r>
              <a:rPr lang="en-US" sz="2400" dirty="0">
                <a:latin typeface="Maiandra GD" panose="020E0502030308020204" pitchFamily="34" charset="0"/>
              </a:rPr>
              <a:t>ICEBERG</a:t>
            </a:r>
          </a:p>
          <a:p>
            <a:pPr marL="0" indent="0" algn="just">
              <a:buNone/>
            </a:pPr>
            <a:r>
              <a:rPr lang="en-US" sz="2400" dirty="0">
                <a:latin typeface="Maiandra GD" panose="020E0502030308020204" pitchFamily="34" charset="0"/>
              </a:rPr>
              <a:t>Navigation in Ice waters can be a real task for vessels, a detour from navigable routes will lead to additional fuel wastages and this might also lead to damage of vessels</a:t>
            </a:r>
            <a:r>
              <a:rPr lang="en-US" sz="2400" dirty="0" smtClean="0">
                <a:latin typeface="Maiandra GD" panose="020E0502030308020204" pitchFamily="34" charset="0"/>
              </a:rPr>
              <a:t>.</a:t>
            </a:r>
            <a:endParaRPr lang="en-US" sz="2400" dirty="0">
              <a:latin typeface="Maiandra GD" panose="020E0502030308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173710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891149"/>
            <a:ext cx="8825659" cy="1277890"/>
          </a:xfrm>
        </p:spPr>
        <p:txBody>
          <a:bodyPr/>
          <a:lstStyle/>
          <a:p>
            <a:pPr algn="ctr"/>
            <a:r>
              <a:rPr lang="en-US" dirty="0">
                <a:latin typeface="Maiandra GD" panose="020E0502030308020204" pitchFamily="34" charset="0"/>
              </a:rPr>
              <a:t>IMPACTS OF CLIMATE CHANGE ON THE INLAND WATERWAYS</a:t>
            </a:r>
            <a:endParaRPr lang="en-US" b="1" dirty="0"/>
          </a:p>
        </p:txBody>
      </p:sp>
      <p:sp>
        <p:nvSpPr>
          <p:cNvPr id="3" name="Content Placeholder 2"/>
          <p:cNvSpPr>
            <a:spLocks noGrp="1"/>
          </p:cNvSpPr>
          <p:nvPr>
            <p:ph idx="1"/>
          </p:nvPr>
        </p:nvSpPr>
        <p:spPr>
          <a:xfrm>
            <a:off x="489098" y="2277354"/>
            <a:ext cx="11277078" cy="4325151"/>
          </a:xfrm>
        </p:spPr>
        <p:txBody>
          <a:bodyPr>
            <a:noAutofit/>
          </a:bodyPr>
          <a:lstStyle/>
          <a:p>
            <a:pPr marL="0" indent="0" algn="just">
              <a:buNone/>
            </a:pPr>
            <a:r>
              <a:rPr lang="en-US" sz="2400" dirty="0">
                <a:latin typeface="Maiandra GD" panose="020E0502030308020204" pitchFamily="34" charset="0"/>
              </a:rPr>
              <a:t>SNOW</a:t>
            </a:r>
          </a:p>
          <a:p>
            <a:pPr marL="0" indent="0" algn="just">
              <a:buNone/>
            </a:pPr>
            <a:r>
              <a:rPr lang="en-US" sz="2400" dirty="0">
                <a:latin typeface="Maiandra GD" panose="020E0502030308020204" pitchFamily="34" charset="0"/>
              </a:rPr>
              <a:t>The impacts of snow to navigation is not much pronounced but in some occasions it can affect Global Positioning System (</a:t>
            </a:r>
            <a:r>
              <a:rPr lang="en-US" sz="2400" dirty="0" smtClean="0">
                <a:latin typeface="Maiandra GD" panose="020E0502030308020204" pitchFamily="34" charset="0"/>
              </a:rPr>
              <a:t>GPS) </a:t>
            </a:r>
            <a:r>
              <a:rPr lang="en-US" sz="2400" dirty="0">
                <a:latin typeface="Maiandra GD" panose="020E0502030308020204" pitchFamily="34" charset="0"/>
              </a:rPr>
              <a:t>readings and therefore reduce visibility to navigation</a:t>
            </a:r>
            <a:r>
              <a:rPr lang="en-US" sz="2400" dirty="0" smtClean="0">
                <a:latin typeface="Maiandra GD" panose="020E0502030308020204" pitchFamily="34" charset="0"/>
              </a:rPr>
              <a: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829828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891149"/>
            <a:ext cx="8825659" cy="1277890"/>
          </a:xfrm>
        </p:spPr>
        <p:txBody>
          <a:bodyPr/>
          <a:lstStyle/>
          <a:p>
            <a:pPr algn="ctr"/>
            <a:r>
              <a:rPr lang="en-US" dirty="0">
                <a:latin typeface="Maiandra GD" panose="020E0502030308020204" pitchFamily="34" charset="0"/>
              </a:rPr>
              <a:t>IMPACTS OF CLIMATE CHANGE ON THE INLAND WATERWAYS</a:t>
            </a:r>
            <a:endParaRPr lang="en-US" b="1" dirty="0"/>
          </a:p>
        </p:txBody>
      </p:sp>
      <p:sp>
        <p:nvSpPr>
          <p:cNvPr id="3" name="Content Placeholder 2"/>
          <p:cNvSpPr>
            <a:spLocks noGrp="1"/>
          </p:cNvSpPr>
          <p:nvPr>
            <p:ph idx="1"/>
          </p:nvPr>
        </p:nvSpPr>
        <p:spPr>
          <a:xfrm>
            <a:off x="489098" y="2277354"/>
            <a:ext cx="11277078" cy="4325151"/>
          </a:xfrm>
        </p:spPr>
        <p:txBody>
          <a:bodyPr>
            <a:noAutofit/>
          </a:bodyPr>
          <a:lstStyle/>
          <a:p>
            <a:pPr marL="0" indent="0" algn="just">
              <a:buNone/>
            </a:pPr>
            <a:r>
              <a:rPr lang="en-US" sz="2400" dirty="0" smtClean="0">
                <a:latin typeface="Maiandra GD" panose="020E0502030308020204" pitchFamily="34" charset="0"/>
              </a:rPr>
              <a:t>INFESTATION BY  WATER HYACINTH/ WEED</a:t>
            </a:r>
          </a:p>
          <a:p>
            <a:pPr marL="0" indent="0" algn="just">
              <a:buNone/>
            </a:pPr>
            <a:r>
              <a:rPr lang="en-US" sz="2400" dirty="0" smtClean="0">
                <a:latin typeface="Maiandra GD" panose="020E0502030308020204" pitchFamily="34" charset="0"/>
              </a:rPr>
              <a:t>Water hyacinth is a type of invasive floating plant found in water bodies across the world. These invasive species block the sunlight reaching and oxygen level in water systems, which results in damaging water quality. Water Hyacinth makes it hard for vessels to navigate along the waterways, the weeds can get stuck in the engines which could cause engine faults. In certain weather conditions, the amount of water hyacinths that can be found in the waterways can be a lot and due to this, transportation of both cargoes and passengers become really slow and risky.</a:t>
            </a:r>
          </a:p>
          <a:p>
            <a:pPr marL="0" indent="0" algn="just">
              <a:buNone/>
            </a:pPr>
            <a:r>
              <a:rPr lang="en-US" sz="2400" dirty="0" smtClean="0">
                <a:latin typeface="Maiandra GD" panose="020E0502030308020204" pitchFamily="34" charset="0"/>
              </a:rPr>
              <a:t>To eradicate or control water hyacinth a Manual or mechanical method is applied. The mechanical method is employed by directly harvesting, cutting, and removing the plant using machines or manual </a:t>
            </a:r>
            <a:r>
              <a:rPr lang="en-US" sz="2400" dirty="0" smtClean="0">
                <a:latin typeface="Maiandra GD" panose="020E0502030308020204" pitchFamily="34" charset="0"/>
              </a:rPr>
              <a:t>removal </a:t>
            </a:r>
            <a:r>
              <a:rPr lang="en-US" sz="2400" dirty="0" smtClean="0">
                <a:latin typeface="Maiandra GD" panose="020E0502030308020204" pitchFamily="34" charset="0"/>
              </a:rPr>
              <a:t>by hands and hand tools.</a:t>
            </a:r>
            <a:endParaRPr lang="en-US" sz="2400" dirty="0">
              <a:latin typeface="Maiandra GD" panose="020E0502030308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863153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891149"/>
            <a:ext cx="8825659" cy="1277890"/>
          </a:xfrm>
        </p:spPr>
        <p:txBody>
          <a:bodyPr/>
          <a:lstStyle/>
          <a:p>
            <a:pPr algn="ctr"/>
            <a:r>
              <a:rPr lang="en-US" dirty="0">
                <a:latin typeface="Maiandra GD" panose="020E0502030308020204" pitchFamily="34" charset="0"/>
              </a:rPr>
              <a:t>IMPACTS OF CLIMATE CHANGE ON THE INLAND WATERWAYS</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741" y="2209823"/>
            <a:ext cx="8732800" cy="4188510"/>
          </a:xfrm>
        </p:spPr>
      </p:pic>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TextBox 5"/>
          <p:cNvSpPr txBox="1"/>
          <p:nvPr/>
        </p:nvSpPr>
        <p:spPr>
          <a:xfrm>
            <a:off x="2101755" y="6496334"/>
            <a:ext cx="7779224" cy="369332"/>
          </a:xfrm>
          <a:prstGeom prst="rect">
            <a:avLst/>
          </a:prstGeom>
          <a:noFill/>
        </p:spPr>
        <p:txBody>
          <a:bodyPr wrap="square" rtlCol="0">
            <a:spAutoFit/>
          </a:bodyPr>
          <a:lstStyle/>
          <a:p>
            <a:r>
              <a:rPr lang="en-US" dirty="0" smtClean="0">
                <a:latin typeface="Maiandra GD" panose="020E0502030308020204" pitchFamily="34" charset="0"/>
              </a:rPr>
              <a:t>MANUAL WATER HYACINTH CLEARING AT OGUN STATE</a:t>
            </a:r>
            <a:endParaRPr lang="en-US" dirty="0">
              <a:latin typeface="Maiandra GD" panose="020E0502030308020204" pitchFamily="34" charset="0"/>
            </a:endParaRPr>
          </a:p>
        </p:txBody>
      </p:sp>
    </p:spTree>
    <p:extLst>
      <p:ext uri="{BB962C8B-B14F-4D97-AF65-F5344CB8AC3E}">
        <p14:creationId xmlns:p14="http://schemas.microsoft.com/office/powerpoint/2010/main" val="2084416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891149"/>
            <a:ext cx="8825659" cy="1277890"/>
          </a:xfrm>
        </p:spPr>
        <p:txBody>
          <a:bodyPr/>
          <a:lstStyle/>
          <a:p>
            <a:pPr algn="ctr"/>
            <a:r>
              <a:rPr lang="en-US" sz="2800" dirty="0">
                <a:latin typeface="Maiandra GD" panose="020E0502030308020204" pitchFamily="34" charset="0"/>
              </a:rPr>
              <a:t>EFFORTS BY THE AUTHORITY TO MITIGATE THE CHALLENGES OF NAVIGABILITY ON THE NIGERIA INLAND </a:t>
            </a:r>
            <a:r>
              <a:rPr lang="en-US" sz="2800" dirty="0" smtClean="0">
                <a:latin typeface="Maiandra GD" panose="020E0502030308020204" pitchFamily="34" charset="0"/>
              </a:rPr>
              <a:t>WATERWAYS</a:t>
            </a:r>
            <a:endParaRPr lang="en-US" sz="2800" b="1" dirty="0"/>
          </a:p>
        </p:txBody>
      </p:sp>
      <p:sp>
        <p:nvSpPr>
          <p:cNvPr id="3" name="Content Placeholder 2"/>
          <p:cNvSpPr>
            <a:spLocks noGrp="1"/>
          </p:cNvSpPr>
          <p:nvPr>
            <p:ph idx="1"/>
          </p:nvPr>
        </p:nvSpPr>
        <p:spPr>
          <a:xfrm>
            <a:off x="489098" y="2371484"/>
            <a:ext cx="11164186" cy="4254500"/>
          </a:xfrm>
        </p:spPr>
        <p:txBody>
          <a:bodyPr>
            <a:noAutofit/>
          </a:bodyPr>
          <a:lstStyle/>
          <a:p>
            <a:pPr marL="0" indent="0" algn="just">
              <a:buNone/>
            </a:pPr>
            <a:endParaRPr lang="en-US" sz="2400" dirty="0" smtClean="0">
              <a:latin typeface="Maiandra GD" panose="020E0502030308020204" pitchFamily="34" charset="0"/>
            </a:endParaRPr>
          </a:p>
          <a:p>
            <a:pPr marL="0" indent="0" algn="just">
              <a:buNone/>
            </a:pPr>
            <a:r>
              <a:rPr lang="en-US" sz="2400" dirty="0" smtClean="0">
                <a:latin typeface="Maiandra GD" panose="020E0502030308020204" pitchFamily="34" charset="0"/>
              </a:rPr>
              <a:t>The </a:t>
            </a:r>
            <a:r>
              <a:rPr lang="en-US" sz="2400" dirty="0">
                <a:latin typeface="Maiandra GD" panose="020E0502030308020204" pitchFamily="34" charset="0"/>
              </a:rPr>
              <a:t>Authority is intervening in specific areas to mitigate </a:t>
            </a:r>
            <a:r>
              <a:rPr lang="en-US" sz="2400" dirty="0" smtClean="0">
                <a:latin typeface="Maiandra GD" panose="020E0502030308020204" pitchFamily="34" charset="0"/>
              </a:rPr>
              <a:t>these </a:t>
            </a:r>
            <a:r>
              <a:rPr lang="en-US" sz="2400" dirty="0">
                <a:latin typeface="Maiandra GD" panose="020E0502030308020204" pitchFamily="34" charset="0"/>
              </a:rPr>
              <a:t>challenges by undertaking the following projects:</a:t>
            </a:r>
          </a:p>
          <a:p>
            <a:pPr algn="just">
              <a:buFont typeface="Arial" panose="020B0604020202020204" pitchFamily="34" charset="0"/>
              <a:buChar char="•"/>
            </a:pPr>
            <a:r>
              <a:rPr lang="en-US" sz="2400" dirty="0">
                <a:latin typeface="Maiandra GD" panose="020E0502030308020204" pitchFamily="34" charset="0"/>
              </a:rPr>
              <a:t>Building and rehabilitation of more waterways support structures.</a:t>
            </a:r>
          </a:p>
          <a:p>
            <a:pPr algn="just">
              <a:buFont typeface="Arial" panose="020B0604020202020204" pitchFamily="34" charset="0"/>
              <a:buChar char="•"/>
            </a:pPr>
            <a:r>
              <a:rPr lang="en-US" sz="2400" dirty="0">
                <a:latin typeface="Maiandra GD" panose="020E0502030308020204" pitchFamily="34" charset="0"/>
              </a:rPr>
              <a:t>Channel management and enhancement of some navigation routes through laying of navigation buoys.</a:t>
            </a:r>
          </a:p>
          <a:p>
            <a:pPr algn="just">
              <a:buFont typeface="Arial" panose="020B0604020202020204" pitchFamily="34" charset="0"/>
              <a:buChar char="•"/>
            </a:pPr>
            <a:r>
              <a:rPr lang="en-US" sz="2400" dirty="0">
                <a:latin typeface="Maiandra GD" panose="020E0502030308020204" pitchFamily="34" charset="0"/>
              </a:rPr>
              <a:t>Constant clearing of water hyacinth and other aquatic weeds</a:t>
            </a:r>
            <a:r>
              <a:rPr lang="en-US" sz="2400" dirty="0" smtClean="0">
                <a:latin typeface="Maiandra GD" panose="020E0502030308020204" pitchFamily="34" charset="0"/>
              </a:rPr>
              <a:t>.</a:t>
            </a:r>
            <a:endParaRPr lang="en-US" sz="2400" dirty="0">
              <a:latin typeface="Maiandra GD" panose="020E0502030308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411574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891149"/>
            <a:ext cx="8825659" cy="1277890"/>
          </a:xfrm>
        </p:spPr>
        <p:txBody>
          <a:bodyPr/>
          <a:lstStyle/>
          <a:p>
            <a:pPr algn="ctr"/>
            <a:r>
              <a:rPr lang="en-US" sz="2800" dirty="0">
                <a:latin typeface="Maiandra GD" panose="020E0502030308020204" pitchFamily="34" charset="0"/>
              </a:rPr>
              <a:t>EFFORTS BY THE AUTHORITY TO MITIGATE THE CHALLENGES OF NAVIGABILITY ON THE NIGERIA INLAND </a:t>
            </a:r>
            <a:r>
              <a:rPr lang="en-US" sz="2800" dirty="0" smtClean="0">
                <a:latin typeface="Maiandra GD" panose="020E0502030308020204" pitchFamily="34" charset="0"/>
              </a:rPr>
              <a:t>WATERWAYS</a:t>
            </a:r>
            <a:endParaRPr lang="en-US" sz="2800" b="1" dirty="0"/>
          </a:p>
        </p:txBody>
      </p:sp>
      <p:sp>
        <p:nvSpPr>
          <p:cNvPr id="3" name="Content Placeholder 2"/>
          <p:cNvSpPr>
            <a:spLocks noGrp="1"/>
          </p:cNvSpPr>
          <p:nvPr>
            <p:ph idx="1"/>
          </p:nvPr>
        </p:nvSpPr>
        <p:spPr>
          <a:xfrm>
            <a:off x="489098" y="2371484"/>
            <a:ext cx="11164186" cy="4254500"/>
          </a:xfrm>
        </p:spPr>
        <p:txBody>
          <a:bodyPr>
            <a:noAutofit/>
          </a:bodyPr>
          <a:lstStyle/>
          <a:p>
            <a:pPr algn="just">
              <a:buFont typeface="Arial" panose="020B0604020202020204" pitchFamily="34" charset="0"/>
              <a:buChar char="•"/>
            </a:pPr>
            <a:endParaRPr lang="en-US" sz="2400" dirty="0" smtClean="0">
              <a:latin typeface="Maiandra GD" panose="020E0502030308020204" pitchFamily="34" charset="0"/>
            </a:endParaRPr>
          </a:p>
          <a:p>
            <a:pPr algn="just">
              <a:buFont typeface="Arial" panose="020B0604020202020204" pitchFamily="34" charset="0"/>
              <a:buChar char="•"/>
            </a:pPr>
            <a:r>
              <a:rPr lang="en-US" sz="2400" dirty="0" smtClean="0">
                <a:latin typeface="Maiandra GD" panose="020E0502030308020204" pitchFamily="34" charset="0"/>
              </a:rPr>
              <a:t>Maintenance </a:t>
            </a:r>
            <a:r>
              <a:rPr lang="en-US" sz="2400" dirty="0">
                <a:latin typeface="Maiandra GD" panose="020E0502030308020204" pitchFamily="34" charset="0"/>
              </a:rPr>
              <a:t>dredging of some channels to remove </a:t>
            </a:r>
            <a:r>
              <a:rPr lang="en-US" sz="2400" dirty="0" smtClean="0">
                <a:latin typeface="Maiandra GD" panose="020E0502030308020204" pitchFamily="34" charset="0"/>
              </a:rPr>
              <a:t>salt </a:t>
            </a:r>
            <a:r>
              <a:rPr lang="en-US" sz="2400" dirty="0">
                <a:latin typeface="Maiandra GD" panose="020E0502030308020204" pitchFamily="34" charset="0"/>
              </a:rPr>
              <a:t>and increase draft.</a:t>
            </a:r>
          </a:p>
          <a:p>
            <a:pPr algn="just">
              <a:buFont typeface="Arial" panose="020B0604020202020204" pitchFamily="34" charset="0"/>
              <a:buChar char="•"/>
            </a:pPr>
            <a:r>
              <a:rPr lang="en-US" sz="2400" dirty="0">
                <a:latin typeface="Maiandra GD" panose="020E0502030308020204" pitchFamily="34" charset="0"/>
              </a:rPr>
              <a:t>River training works and construction of shore protection walls .</a:t>
            </a:r>
          </a:p>
          <a:p>
            <a:pPr algn="just">
              <a:buFont typeface="Arial" panose="020B0604020202020204" pitchFamily="34" charset="0"/>
              <a:buChar char="•"/>
            </a:pPr>
            <a:r>
              <a:rPr lang="en-US" sz="2400" dirty="0" smtClean="0">
                <a:latin typeface="Maiandra GD" panose="020E0502030308020204" pitchFamily="34" charset="0"/>
              </a:rPr>
              <a:t>E</a:t>
            </a:r>
            <a:r>
              <a:rPr lang="en-US" sz="2400" dirty="0" smtClean="0">
                <a:latin typeface="Maiandra GD" panose="020E0502030308020204" pitchFamily="34" charset="0"/>
              </a:rPr>
              <a:t>ngagement </a:t>
            </a:r>
            <a:r>
              <a:rPr lang="en-US" sz="2400" dirty="0">
                <a:latin typeface="Maiandra GD" panose="020E0502030308020204" pitchFamily="34" charset="0"/>
              </a:rPr>
              <a:t>and strategic partnership with both private and public sector stakeholders for investment on the sector.</a:t>
            </a:r>
          </a:p>
          <a:p>
            <a:pPr algn="just">
              <a:buFont typeface="Arial" panose="020B0604020202020204" pitchFamily="34" charset="0"/>
              <a:buChar char="•"/>
            </a:pPr>
            <a:r>
              <a:rPr lang="en-US" sz="2400" dirty="0">
                <a:latin typeface="Maiandra GD" panose="020E0502030308020204" pitchFamily="34" charset="0"/>
              </a:rPr>
              <a:t>Trainings, safety enlightenment  and campaigns for stakeholders</a:t>
            </a:r>
            <a:r>
              <a:rPr lang="en-US" sz="2400" dirty="0" smtClean="0">
                <a:latin typeface="Maiandra GD" panose="020E0502030308020204" pitchFamily="34" charset="0"/>
              </a:rPr>
              <a:t>.</a:t>
            </a:r>
          </a:p>
          <a:p>
            <a:pPr algn="just">
              <a:buFont typeface="Arial" panose="020B0604020202020204" pitchFamily="34" charset="0"/>
              <a:buChar char="•"/>
            </a:pPr>
            <a:r>
              <a:rPr lang="en-US" sz="2400" dirty="0" smtClean="0">
                <a:latin typeface="Maiandra GD" panose="020E0502030308020204" pitchFamily="34" charset="0"/>
              </a:rPr>
              <a:t>Canalization of navigable routes.</a:t>
            </a:r>
          </a:p>
          <a:p>
            <a:pPr algn="just">
              <a:buFont typeface="Arial" panose="020B0604020202020204" pitchFamily="34" charset="0"/>
              <a:buChar char="•"/>
            </a:pPr>
            <a:r>
              <a:rPr lang="en-US" sz="2400" dirty="0" smtClean="0">
                <a:latin typeface="Maiandra GD" panose="020E0502030308020204" pitchFamily="34" charset="0"/>
              </a:rPr>
              <a:t>Installation of water level gauges and collation of such data.</a:t>
            </a:r>
            <a:endParaRPr lang="en-US" sz="2400" dirty="0">
              <a:latin typeface="Maiandra GD" panose="020E0502030308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493930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891149"/>
            <a:ext cx="8825659" cy="1277890"/>
          </a:xfrm>
        </p:spPr>
        <p:txBody>
          <a:bodyPr/>
          <a:lstStyle/>
          <a:p>
            <a:pPr algn="ctr"/>
            <a:r>
              <a:rPr lang="en-US" sz="2800" dirty="0">
                <a:latin typeface="Maiandra GD" panose="020E0502030308020204" pitchFamily="34" charset="0"/>
              </a:rPr>
              <a:t>EFFORTS BY THE AUTHORITY TO MITIGATE THE CHALLENGES OF NAVIGABILITY ON THE NIGERIA INLAND </a:t>
            </a:r>
            <a:r>
              <a:rPr lang="en-US" sz="2800" dirty="0" smtClean="0">
                <a:latin typeface="Maiandra GD" panose="020E0502030308020204" pitchFamily="34" charset="0"/>
              </a:rPr>
              <a:t>WATERWAYS</a:t>
            </a:r>
            <a:endParaRPr lang="en-US" sz="2800" b="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4329" y="2350390"/>
            <a:ext cx="8189259" cy="4069432"/>
          </a:xfrm>
          <a:prstGeom prst="rect">
            <a:avLst/>
          </a:prstGeom>
        </p:spPr>
      </p:pic>
      <p:sp>
        <p:nvSpPr>
          <p:cNvPr id="6" name="Rectangle 5"/>
          <p:cNvSpPr/>
          <p:nvPr/>
        </p:nvSpPr>
        <p:spPr>
          <a:xfrm>
            <a:off x="1828801" y="6477013"/>
            <a:ext cx="7812740" cy="646331"/>
          </a:xfrm>
          <a:prstGeom prst="rect">
            <a:avLst/>
          </a:prstGeom>
        </p:spPr>
        <p:txBody>
          <a:bodyPr wrap="square">
            <a:spAutoFit/>
          </a:bodyPr>
          <a:lstStyle/>
          <a:p>
            <a:pPr algn="ctr"/>
            <a:r>
              <a:rPr lang="en-US" dirty="0">
                <a:latin typeface="Maiandra GD" panose="020E0502030308020204" pitchFamily="34" charset="0"/>
              </a:rPr>
              <a:t>ONGOING LAYING OF BUOYS ON THE INLAND WATERWAYS BY NIWA</a:t>
            </a:r>
          </a:p>
          <a:p>
            <a:pPr algn="ctr"/>
            <a:endParaRPr lang="en-US" dirty="0">
              <a:latin typeface="Maiandra GD" panose="020E0502030308020204" pitchFamily="34" charset="0"/>
            </a:endParaRPr>
          </a:p>
        </p:txBody>
      </p:sp>
    </p:spTree>
    <p:extLst>
      <p:ext uri="{BB962C8B-B14F-4D97-AF65-F5344CB8AC3E}">
        <p14:creationId xmlns:p14="http://schemas.microsoft.com/office/powerpoint/2010/main" val="2550428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aiandra GD" panose="020E0502030308020204" pitchFamily="34" charset="0"/>
              </a:rPr>
              <a:t>HIGHLIGHTS</a:t>
            </a:r>
            <a:endParaRPr lang="en-US" b="1" dirty="0">
              <a:latin typeface="Maiandra GD" panose="020E0502030308020204" pitchFamily="34" charset="0"/>
            </a:endParaRPr>
          </a:p>
        </p:txBody>
      </p:sp>
      <p:sp>
        <p:nvSpPr>
          <p:cNvPr id="3" name="Content Placeholder 2"/>
          <p:cNvSpPr>
            <a:spLocks noGrp="1"/>
          </p:cNvSpPr>
          <p:nvPr>
            <p:ph idx="1"/>
          </p:nvPr>
        </p:nvSpPr>
        <p:spPr>
          <a:xfrm>
            <a:off x="557783" y="2269266"/>
            <a:ext cx="11141157" cy="4588734"/>
          </a:xfrm>
        </p:spPr>
        <p:txBody>
          <a:bodyPr>
            <a:noAutofit/>
          </a:bodyPr>
          <a:lstStyle/>
          <a:p>
            <a:pPr marL="457200" indent="-457200" algn="just">
              <a:buFont typeface="+mj-lt"/>
              <a:buAutoNum type="arabicPeriod"/>
            </a:pPr>
            <a:r>
              <a:rPr lang="en-US" sz="2400" dirty="0">
                <a:latin typeface="Maiandra GD" panose="020E0502030308020204" pitchFamily="34" charset="0"/>
              </a:rPr>
              <a:t>INTRODUCTION</a:t>
            </a:r>
          </a:p>
          <a:p>
            <a:pPr algn="just">
              <a:buFont typeface="Arial" panose="020B0604020202020204" pitchFamily="34" charset="0"/>
              <a:buChar char="•"/>
            </a:pPr>
            <a:r>
              <a:rPr lang="en-US" sz="2400" dirty="0">
                <a:latin typeface="Maiandra GD" panose="020E0502030308020204" pitchFamily="34" charset="0"/>
              </a:rPr>
              <a:t>Nigerian Inland Waterways: Federal Navigable waterways (Internal waters of Nigeria)</a:t>
            </a:r>
          </a:p>
          <a:p>
            <a:pPr algn="just">
              <a:buFont typeface="Arial" panose="020B0604020202020204" pitchFamily="34" charset="0"/>
              <a:buChar char="•"/>
            </a:pPr>
            <a:r>
              <a:rPr lang="en-US" sz="2400" dirty="0">
                <a:latin typeface="Maiandra GD" panose="020E0502030308020204" pitchFamily="34" charset="0"/>
              </a:rPr>
              <a:t>Navigability of Nigerian Inland Waterways</a:t>
            </a:r>
          </a:p>
          <a:p>
            <a:pPr algn="just">
              <a:buFont typeface="Arial" panose="020B0604020202020204" pitchFamily="34" charset="0"/>
              <a:buChar char="•"/>
            </a:pPr>
            <a:r>
              <a:rPr lang="en-US" sz="2400" dirty="0">
                <a:latin typeface="Maiandra GD" panose="020E0502030308020204" pitchFamily="34" charset="0"/>
              </a:rPr>
              <a:t>Challenges to keeping Nigerian </a:t>
            </a:r>
            <a:r>
              <a:rPr lang="en-US" sz="2400" dirty="0" smtClean="0">
                <a:latin typeface="Maiandra GD" panose="020E0502030308020204" pitchFamily="34" charset="0"/>
              </a:rPr>
              <a:t>waterways navigable </a:t>
            </a:r>
            <a:r>
              <a:rPr lang="en-US" sz="2400" dirty="0">
                <a:latin typeface="Maiandra GD" panose="020E0502030308020204" pitchFamily="34" charset="0"/>
              </a:rPr>
              <a:t>all-year </a:t>
            </a:r>
            <a:r>
              <a:rPr lang="en-US" sz="2400" dirty="0" smtClean="0">
                <a:latin typeface="Maiandra GD" panose="020E0502030308020204" pitchFamily="34" charset="0"/>
              </a:rPr>
              <a:t>round.</a:t>
            </a:r>
            <a:endParaRPr lang="en-US" sz="2400" dirty="0">
              <a:latin typeface="Maiandra GD" panose="020E0502030308020204" pitchFamily="34" charset="0"/>
            </a:endParaRPr>
          </a:p>
          <a:p>
            <a:pPr marL="457200" indent="-457200" algn="just">
              <a:buAutoNum type="arabicPeriod" startAt="2"/>
            </a:pPr>
            <a:r>
              <a:rPr lang="en-US" sz="2400" dirty="0">
                <a:latin typeface="Maiandra GD" panose="020E0502030308020204" pitchFamily="34" charset="0"/>
              </a:rPr>
              <a:t>Effects/ Impacts of worsening climate change to navigation on the Inland Waterways</a:t>
            </a:r>
            <a:r>
              <a:rPr lang="en-US" sz="2400" dirty="0" smtClean="0">
                <a:latin typeface="Maiandra GD" panose="020E0502030308020204" pitchFamily="34" charset="0"/>
              </a:rPr>
              <a:t>.</a:t>
            </a:r>
            <a:endParaRPr lang="en-US" sz="2400" dirty="0">
              <a:latin typeface="Maiandra GD" panose="020E0502030308020204" pitchFamily="34" charset="0"/>
            </a:endParaRPr>
          </a:p>
          <a:p>
            <a:pPr marL="457200" indent="-457200" algn="just">
              <a:buAutoNum type="arabicPeriod" startAt="2"/>
            </a:pPr>
            <a:r>
              <a:rPr lang="en-US" sz="2400" dirty="0">
                <a:latin typeface="Maiandra GD" panose="020E0502030308020204" pitchFamily="34" charset="0"/>
              </a:rPr>
              <a:t>Efforts by the Authority to Mitigate the challenges of Navigability on the Nigeria Inland Waterways</a:t>
            </a:r>
            <a:r>
              <a:rPr lang="en-US" sz="2400" dirty="0" smtClean="0">
                <a:latin typeface="Maiandra GD" panose="020E0502030308020204" pitchFamily="34" charset="0"/>
              </a:rPr>
              <a:t>.</a:t>
            </a:r>
            <a:endParaRPr lang="en-US" sz="2400" dirty="0">
              <a:latin typeface="Maiandra GD" panose="020E0502030308020204" pitchFamily="34" charset="0"/>
            </a:endParaRPr>
          </a:p>
          <a:p>
            <a:pPr marL="457200" indent="-457200" algn="just">
              <a:buAutoNum type="arabicPeriod" startAt="2"/>
            </a:pPr>
            <a:r>
              <a:rPr lang="en-US" sz="2400" dirty="0" smtClean="0">
                <a:latin typeface="Maiandra GD" panose="020E0502030308020204" pitchFamily="34" charset="0"/>
              </a:rPr>
              <a:t>CONCLUSION</a:t>
            </a:r>
            <a:endParaRPr lang="en-US" sz="2400" dirty="0">
              <a:latin typeface="Maiandra GD" panose="020E050203030802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862311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891149"/>
            <a:ext cx="8825659" cy="1277890"/>
          </a:xfrm>
        </p:spPr>
        <p:txBody>
          <a:bodyPr/>
          <a:lstStyle/>
          <a:p>
            <a:pPr algn="ctr"/>
            <a:r>
              <a:rPr lang="en-US" sz="2800" dirty="0">
                <a:latin typeface="Maiandra GD" panose="020E0502030308020204" pitchFamily="34" charset="0"/>
              </a:rPr>
              <a:t>EFFORTS BY THE AUTHORITY TO MITIGATE THE CHALLENGES OF NAVIGABILITY ON THE NIGERIA INLAND </a:t>
            </a:r>
            <a:r>
              <a:rPr lang="en-US" sz="2800" dirty="0" smtClean="0">
                <a:latin typeface="Maiandra GD" panose="020E0502030308020204" pitchFamily="34" charset="0"/>
              </a:rPr>
              <a:t>WATERWAYS</a:t>
            </a:r>
            <a:endParaRPr lang="en-US" sz="2800" b="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sp>
        <p:nvSpPr>
          <p:cNvPr id="6" name="Rectangle 5"/>
          <p:cNvSpPr/>
          <p:nvPr/>
        </p:nvSpPr>
        <p:spPr>
          <a:xfrm>
            <a:off x="1154954" y="6477012"/>
            <a:ext cx="10077153" cy="380987"/>
          </a:xfrm>
          <a:prstGeom prst="rect">
            <a:avLst/>
          </a:prstGeom>
        </p:spPr>
        <p:txBody>
          <a:bodyPr wrap="square">
            <a:spAutoFit/>
          </a:bodyPr>
          <a:lstStyle/>
          <a:p>
            <a:pPr algn="ctr"/>
            <a:r>
              <a:rPr lang="en-US" dirty="0">
                <a:latin typeface="Maiandra GD" panose="020E0502030308020204" pitchFamily="34" charset="0"/>
              </a:rPr>
              <a:t>WRECK REMOVAL PROJECTS IN SOME NAVIGABLE </a:t>
            </a:r>
            <a:r>
              <a:rPr lang="en-US" dirty="0" smtClean="0">
                <a:latin typeface="Maiandra GD" panose="020E0502030308020204" pitchFamily="34" charset="0"/>
              </a:rPr>
              <a:t>CHANNELS </a:t>
            </a:r>
            <a:r>
              <a:rPr lang="en-US" dirty="0" smtClean="0">
                <a:latin typeface="Maiandra GD" panose="020E0502030308020204" pitchFamily="34" charset="0"/>
              </a:rPr>
              <a:t>IN LAGOS IN 2019</a:t>
            </a:r>
            <a:endParaRPr lang="en-US" dirty="0">
              <a:latin typeface="Maiandra GD" panose="020E0502030308020204" pitchFamily="34" charset="0"/>
            </a:endParaRPr>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8" y="2191868"/>
            <a:ext cx="10818483" cy="4285146"/>
          </a:xfrm>
          <a:prstGeom prst="rect">
            <a:avLst/>
          </a:prstGeom>
        </p:spPr>
      </p:pic>
    </p:spTree>
    <p:extLst>
      <p:ext uri="{BB962C8B-B14F-4D97-AF65-F5344CB8AC3E}">
        <p14:creationId xmlns:p14="http://schemas.microsoft.com/office/powerpoint/2010/main" val="814467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891149"/>
            <a:ext cx="8825659" cy="1277890"/>
          </a:xfrm>
        </p:spPr>
        <p:txBody>
          <a:bodyPr/>
          <a:lstStyle/>
          <a:p>
            <a:pPr algn="ctr"/>
            <a:r>
              <a:rPr lang="en-US" sz="2800" dirty="0">
                <a:latin typeface="Maiandra GD" panose="020E0502030308020204" pitchFamily="34" charset="0"/>
              </a:rPr>
              <a:t>EFFORTS BY THE AUTHORITY TO MITIGATE THE CHALLENGES OF NAVIGABILITY ON THE NIGERIA INLAND </a:t>
            </a:r>
            <a:r>
              <a:rPr lang="en-US" sz="2800" dirty="0" smtClean="0">
                <a:latin typeface="Maiandra GD" panose="020E0502030308020204" pitchFamily="34" charset="0"/>
              </a:rPr>
              <a:t>WATERWAYS</a:t>
            </a:r>
            <a:endParaRPr lang="en-US" sz="2800" b="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sp>
        <p:nvSpPr>
          <p:cNvPr id="6" name="Rectangle 5"/>
          <p:cNvSpPr/>
          <p:nvPr/>
        </p:nvSpPr>
        <p:spPr>
          <a:xfrm>
            <a:off x="1828801" y="6477013"/>
            <a:ext cx="7812740" cy="369332"/>
          </a:xfrm>
          <a:prstGeom prst="rect">
            <a:avLst/>
          </a:prstGeom>
        </p:spPr>
        <p:txBody>
          <a:bodyPr wrap="square">
            <a:spAutoFit/>
          </a:bodyPr>
          <a:lstStyle/>
          <a:p>
            <a:pPr algn="ctr"/>
            <a:r>
              <a:rPr lang="en-US" dirty="0">
                <a:latin typeface="Maiandra GD" panose="020E0502030308020204" pitchFamily="34" charset="0"/>
              </a:rPr>
              <a:t>MECHANICAL CLEARING OF WATER </a:t>
            </a:r>
            <a:r>
              <a:rPr lang="en-US" dirty="0" smtClean="0">
                <a:latin typeface="Maiandra GD" panose="020E0502030308020204" pitchFamily="34" charset="0"/>
              </a:rPr>
              <a:t>HYACINTH</a:t>
            </a:r>
            <a:endParaRPr lang="en-US" dirty="0">
              <a:latin typeface="Maiandra GD" panose="020E0502030308020204" pitchFamily="34" charset="0"/>
            </a:endParaRPr>
          </a:p>
        </p:txBody>
      </p:sp>
      <p:sp>
        <p:nvSpPr>
          <p:cNvPr id="3" name="Content Placeholder 2"/>
          <p:cNvSpPr>
            <a:spLocks noGrp="1"/>
          </p:cNvSpPr>
          <p:nvPr>
            <p:ph idx="1"/>
          </p:nvPr>
        </p:nvSpPr>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027" y="2178420"/>
            <a:ext cx="10611104" cy="4249270"/>
          </a:xfrm>
          <a:prstGeom prst="rect">
            <a:avLst/>
          </a:prstGeom>
        </p:spPr>
      </p:pic>
    </p:spTree>
    <p:extLst>
      <p:ext uri="{BB962C8B-B14F-4D97-AF65-F5344CB8AC3E}">
        <p14:creationId xmlns:p14="http://schemas.microsoft.com/office/powerpoint/2010/main" val="401459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891149"/>
            <a:ext cx="8825659" cy="1277890"/>
          </a:xfrm>
        </p:spPr>
        <p:txBody>
          <a:bodyPr/>
          <a:lstStyle/>
          <a:p>
            <a:pPr algn="ctr"/>
            <a:r>
              <a:rPr lang="en-US" sz="2800" dirty="0">
                <a:latin typeface="Maiandra GD" panose="020E0502030308020204" pitchFamily="34" charset="0"/>
              </a:rPr>
              <a:t>EFFORTS BY THE AUTHORITY TO MITIGATE THE CHALLENGES OF NAVIGABILITY ON THE NIGERIA INLAND </a:t>
            </a:r>
            <a:r>
              <a:rPr lang="en-US" sz="2800" dirty="0" smtClean="0">
                <a:latin typeface="Maiandra GD" panose="020E0502030308020204" pitchFamily="34" charset="0"/>
              </a:rPr>
              <a:t>WATERWAYS</a:t>
            </a:r>
            <a:endParaRPr lang="en-US" sz="2800" b="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sp>
        <p:nvSpPr>
          <p:cNvPr id="6" name="Rectangle 5"/>
          <p:cNvSpPr/>
          <p:nvPr/>
        </p:nvSpPr>
        <p:spPr>
          <a:xfrm>
            <a:off x="982834" y="6477014"/>
            <a:ext cx="9169897" cy="380986"/>
          </a:xfrm>
          <a:prstGeom prst="rect">
            <a:avLst/>
          </a:prstGeom>
        </p:spPr>
        <p:txBody>
          <a:bodyPr wrap="square">
            <a:spAutoFit/>
          </a:bodyPr>
          <a:lstStyle/>
          <a:p>
            <a:pPr algn="ctr"/>
            <a:r>
              <a:rPr lang="en-US" dirty="0">
                <a:latin typeface="Maiandra GD" panose="020E0502030308020204" pitchFamily="34" charset="0"/>
              </a:rPr>
              <a:t>PICTURES OF NIWA SWAMPDEVIL DEPLOYED TO CLEAR WATER </a:t>
            </a:r>
            <a:r>
              <a:rPr lang="en-US" dirty="0" smtClean="0">
                <a:latin typeface="Maiandra GD" panose="020E0502030308020204" pitchFamily="34" charset="0"/>
              </a:rPr>
              <a:t>HYACINTH</a:t>
            </a:r>
            <a:endParaRPr lang="en-US" dirty="0">
              <a:latin typeface="Maiandra GD" panose="020E0502030308020204" pitchFamily="34" charset="0"/>
            </a:endParaRPr>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0872"/>
          <a:stretch/>
        </p:blipFill>
        <p:spPr>
          <a:xfrm>
            <a:off x="982834" y="2169039"/>
            <a:ext cx="9169897" cy="4307974"/>
          </a:xfrm>
          <a:prstGeom prst="rect">
            <a:avLst/>
          </a:prstGeom>
        </p:spPr>
      </p:pic>
    </p:spTree>
    <p:extLst>
      <p:ext uri="{BB962C8B-B14F-4D97-AF65-F5344CB8AC3E}">
        <p14:creationId xmlns:p14="http://schemas.microsoft.com/office/powerpoint/2010/main" val="1685192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aiandra GD" panose="020E0502030308020204" pitchFamily="34" charset="0"/>
              </a:rPr>
              <a:t>CONCLUSION</a:t>
            </a:r>
            <a:endParaRPr lang="en-US" dirty="0">
              <a:latin typeface="Maiandra GD" panose="020E0502030308020204" pitchFamily="34" charset="0"/>
            </a:endParaRPr>
          </a:p>
        </p:txBody>
      </p:sp>
      <p:sp>
        <p:nvSpPr>
          <p:cNvPr id="3" name="Content Placeholder 2"/>
          <p:cNvSpPr>
            <a:spLocks noGrp="1"/>
          </p:cNvSpPr>
          <p:nvPr>
            <p:ph idx="1"/>
          </p:nvPr>
        </p:nvSpPr>
        <p:spPr>
          <a:xfrm>
            <a:off x="470646" y="2603500"/>
            <a:ext cx="11295530" cy="3416300"/>
          </a:xfrm>
        </p:spPr>
        <p:txBody>
          <a:bodyPr>
            <a:noAutofit/>
          </a:bodyPr>
          <a:lstStyle/>
          <a:p>
            <a:pPr marL="0" indent="0" algn="just">
              <a:buNone/>
            </a:pPr>
            <a:endParaRPr lang="en-US" sz="2400" dirty="0" smtClean="0">
              <a:latin typeface="Maiandra GD" panose="020E0502030308020204" pitchFamily="34" charset="0"/>
            </a:endParaRPr>
          </a:p>
          <a:p>
            <a:pPr marL="0" indent="0" algn="just">
              <a:buNone/>
            </a:pPr>
            <a:r>
              <a:rPr lang="en-US" sz="2400" dirty="0" smtClean="0">
                <a:latin typeface="Maiandra GD" panose="020E0502030308020204" pitchFamily="34" charset="0"/>
              </a:rPr>
              <a:t>Like any other mode of transportation, Inland waterways navigation is not exempted or devoid from the vagaries of worsening global climatic change.</a:t>
            </a:r>
          </a:p>
          <a:p>
            <a:pPr marL="0" indent="0" algn="just">
              <a:buNone/>
            </a:pPr>
            <a:r>
              <a:rPr lang="en-US" sz="2400" dirty="0" smtClean="0">
                <a:latin typeface="Maiandra GD" panose="020E0502030308020204" pitchFamily="34" charset="0"/>
              </a:rPr>
              <a:t>The irregular fluctuation of water level, the unpredictable massive infestation of water hyacinth on the waterways even </a:t>
            </a:r>
            <a:r>
              <a:rPr lang="en-US" sz="2400" dirty="0" smtClean="0">
                <a:latin typeface="Maiandra GD" panose="020E0502030308020204" pitchFamily="34" charset="0"/>
              </a:rPr>
              <a:t>in </a:t>
            </a:r>
            <a:r>
              <a:rPr lang="en-US" sz="2400" dirty="0" smtClean="0">
                <a:latin typeface="Maiandra GD" panose="020E0502030308020204" pitchFamily="34" charset="0"/>
              </a:rPr>
              <a:t>February is a clear testimony of changing climatic conditions. The impact of high droughts, flooding, high temperature rise have serious consequences to effective and smooth navigation on the waterways and therefore need proactive measures to mitigate </a:t>
            </a:r>
            <a:r>
              <a:rPr lang="en-US" sz="2400" dirty="0" smtClean="0">
                <a:latin typeface="Maiandra GD" panose="020E0502030308020204" pitchFamily="34" charset="0"/>
              </a:rPr>
              <a:t>these </a:t>
            </a:r>
            <a:r>
              <a:rPr lang="en-US" sz="2400" dirty="0" smtClean="0">
                <a:latin typeface="Maiandra GD" panose="020E0502030308020204" pitchFamily="34" charset="0"/>
              </a:rPr>
              <a:t>challenges </a:t>
            </a:r>
            <a:r>
              <a:rPr lang="en-US" sz="2400" dirty="0" smtClean="0">
                <a:latin typeface="Maiandra GD" panose="020E0502030308020204" pitchFamily="34" charset="0"/>
              </a:rPr>
              <a:t>as they</a:t>
            </a:r>
            <a:r>
              <a:rPr lang="en-US" sz="2400" dirty="0" smtClean="0">
                <a:latin typeface="Maiandra GD" panose="020E0502030308020204" pitchFamily="34" charset="0"/>
              </a:rPr>
              <a:t> </a:t>
            </a:r>
            <a:r>
              <a:rPr lang="en-US" sz="2400" dirty="0" smtClean="0">
                <a:latin typeface="Maiandra GD" panose="020E0502030308020204" pitchFamily="34" charset="0"/>
              </a:rPr>
              <a:t>occur.</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862118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aiandra GD" panose="020E0502030308020204" pitchFamily="34" charset="0"/>
              </a:rPr>
              <a:t>CONCLUSION</a:t>
            </a:r>
            <a:endParaRPr lang="en-US" dirty="0">
              <a:latin typeface="Maiandra GD" panose="020E0502030308020204" pitchFamily="34" charset="0"/>
            </a:endParaRPr>
          </a:p>
        </p:txBody>
      </p:sp>
      <p:sp>
        <p:nvSpPr>
          <p:cNvPr id="3" name="Content Placeholder 2"/>
          <p:cNvSpPr>
            <a:spLocks noGrp="1"/>
          </p:cNvSpPr>
          <p:nvPr>
            <p:ph idx="1"/>
          </p:nvPr>
        </p:nvSpPr>
        <p:spPr>
          <a:xfrm>
            <a:off x="470646" y="2603500"/>
            <a:ext cx="11295530" cy="3416300"/>
          </a:xfrm>
        </p:spPr>
        <p:txBody>
          <a:bodyPr>
            <a:noAutofit/>
          </a:bodyPr>
          <a:lstStyle/>
          <a:p>
            <a:pPr marL="0" indent="0" algn="just">
              <a:buNone/>
            </a:pPr>
            <a:endParaRPr lang="en-US" sz="2400" dirty="0" smtClean="0">
              <a:latin typeface="Maiandra GD" panose="020E0502030308020204" pitchFamily="34" charset="0"/>
            </a:endParaRPr>
          </a:p>
          <a:p>
            <a:pPr marL="0" indent="0" algn="just">
              <a:buNone/>
            </a:pPr>
            <a:r>
              <a:rPr lang="en-US" sz="2400" dirty="0" smtClean="0">
                <a:latin typeface="Maiandra GD" panose="020E0502030308020204" pitchFamily="34" charset="0"/>
              </a:rPr>
              <a:t>The Authority as an Agency saddled with the responsibility of ensuring safe and secured navigation on the Nigerian Inland waterways is not taking this for granted and therefore working assiduously to ensure that basic infrastructures and necessary measures are put in place to make our waterways navigable in spite of other daunting challenges. </a:t>
            </a:r>
            <a:endParaRPr lang="en-US" sz="2400" dirty="0">
              <a:latin typeface="Maiandra GD" panose="020E0502030308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979292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2603500"/>
            <a:ext cx="10035785" cy="4133476"/>
          </a:xfrm>
        </p:spPr>
        <p:txBody>
          <a:bodyPr>
            <a:normAutofit/>
          </a:bodyPr>
          <a:lstStyle/>
          <a:p>
            <a:pPr marL="0" indent="0" algn="ctr">
              <a:lnSpc>
                <a:spcPct val="150000"/>
              </a:lnSpc>
              <a:buNone/>
            </a:pPr>
            <a:r>
              <a:rPr lang="en-US" sz="5400" b="1" dirty="0" smtClean="0">
                <a:solidFill>
                  <a:srgbClr val="C00000"/>
                </a:solidFill>
                <a:latin typeface="Britannic Bold" panose="020B0903060703020204" pitchFamily="34" charset="0"/>
              </a:rPr>
              <a:t>THANK YOU</a:t>
            </a:r>
            <a:endParaRPr lang="en-US" sz="5400" b="1" dirty="0">
              <a:solidFill>
                <a:srgbClr val="C00000"/>
              </a:solidFill>
              <a:latin typeface="Britannic Bold" panose="020B0903060703020204" pitchFamily="34" charset="0"/>
            </a:endParaRPr>
          </a:p>
          <a:p>
            <a:pPr marL="0" indent="0" algn="ctr">
              <a:lnSpc>
                <a:spcPct val="150000"/>
              </a:lnSpc>
              <a:buNone/>
            </a:pPr>
            <a:r>
              <a:rPr lang="en-US" sz="5400" b="1" dirty="0">
                <a:solidFill>
                  <a:srgbClr val="C00000"/>
                </a:solidFill>
                <a:latin typeface="Britannic Bold" panose="020B0903060703020204" pitchFamily="34" charset="0"/>
              </a:rPr>
              <a:t>FOR</a:t>
            </a:r>
          </a:p>
          <a:p>
            <a:pPr marL="0" indent="0" algn="ctr">
              <a:lnSpc>
                <a:spcPct val="150000"/>
              </a:lnSpc>
              <a:buNone/>
            </a:pPr>
            <a:r>
              <a:rPr lang="en-US" sz="5400" b="1" dirty="0">
                <a:solidFill>
                  <a:srgbClr val="C00000"/>
                </a:solidFill>
                <a:latin typeface="Britannic Bold" panose="020B0903060703020204" pitchFamily="34" charset="0"/>
              </a:rPr>
              <a:t>LISTENING</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08401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aiandra GD" panose="020E0502030308020204" pitchFamily="34" charset="0"/>
              </a:rPr>
              <a:t>INTRODUCTION</a:t>
            </a:r>
            <a:endParaRPr lang="en-US" b="1" dirty="0">
              <a:latin typeface="Maiandra GD" panose="020E0502030308020204" pitchFamily="34" charset="0"/>
            </a:endParaRPr>
          </a:p>
        </p:txBody>
      </p:sp>
      <p:sp>
        <p:nvSpPr>
          <p:cNvPr id="3" name="Content Placeholder 2"/>
          <p:cNvSpPr>
            <a:spLocks noGrp="1"/>
          </p:cNvSpPr>
          <p:nvPr>
            <p:ph idx="1"/>
          </p:nvPr>
        </p:nvSpPr>
        <p:spPr>
          <a:xfrm>
            <a:off x="537882" y="2603499"/>
            <a:ext cx="11066930" cy="3985560"/>
          </a:xfrm>
        </p:spPr>
        <p:txBody>
          <a:bodyPr>
            <a:normAutofit/>
          </a:bodyPr>
          <a:lstStyle/>
          <a:p>
            <a:pPr marL="0" indent="0" algn="just">
              <a:buNone/>
            </a:pPr>
            <a:r>
              <a:rPr lang="en-US" sz="2400" dirty="0">
                <a:latin typeface="Maiandra GD" panose="020E0502030308020204" pitchFamily="34" charset="0"/>
              </a:rPr>
              <a:t>THE NIGERIAN INLAND WATERWAYS</a:t>
            </a:r>
          </a:p>
          <a:p>
            <a:pPr marL="0" indent="0" algn="just">
              <a:buNone/>
            </a:pPr>
            <a:r>
              <a:rPr lang="en-US" sz="2400" dirty="0">
                <a:latin typeface="Maiandra GD" panose="020E0502030308020204" pitchFamily="34" charset="0"/>
              </a:rPr>
              <a:t>The Nigerian Inland Waterways also known as the Federal navigable waterways are specified in the second schedule section 5 of the NIWA </a:t>
            </a:r>
            <a:r>
              <a:rPr lang="en-US" sz="2400" dirty="0" smtClean="0">
                <a:latin typeface="Maiandra GD" panose="020E0502030308020204" pitchFamily="34" charset="0"/>
              </a:rPr>
              <a:t>Act CAP N47,LFN 2004. </a:t>
            </a:r>
            <a:r>
              <a:rPr lang="en-US" sz="2400" dirty="0">
                <a:latin typeface="Maiandra GD" panose="020E0502030308020204" pitchFamily="34" charset="0"/>
              </a:rPr>
              <a:t>The major ones are the </a:t>
            </a:r>
            <a:r>
              <a:rPr lang="en-US" sz="2400" dirty="0" smtClean="0">
                <a:latin typeface="Maiandra GD" panose="020E0502030308020204" pitchFamily="34" charset="0"/>
              </a:rPr>
              <a:t>Rivers </a:t>
            </a:r>
            <a:r>
              <a:rPr lang="en-US" sz="2400" dirty="0">
                <a:latin typeface="Maiandra GD" panose="020E0502030308020204" pitchFamily="34" charset="0"/>
              </a:rPr>
              <a:t>Niger and Benue which constitute the Major channels for Inland </a:t>
            </a:r>
            <a:r>
              <a:rPr lang="en-US" sz="2400" dirty="0" smtClean="0">
                <a:latin typeface="Maiandra GD" panose="020E0502030308020204" pitchFamily="34" charset="0"/>
              </a:rPr>
              <a:t>navigation; </a:t>
            </a:r>
            <a:r>
              <a:rPr lang="en-US" sz="2400" dirty="0">
                <a:latin typeface="Maiandra GD" panose="020E0502030308020204" pitchFamily="34" charset="0"/>
              </a:rPr>
              <a:t>which also include </a:t>
            </a:r>
            <a:r>
              <a:rPr lang="en-US" sz="2400" dirty="0" smtClean="0">
                <a:latin typeface="Maiandra GD" panose="020E0502030308020204" pitchFamily="34" charset="0"/>
              </a:rPr>
              <a:t>intra-coastal </a:t>
            </a:r>
            <a:r>
              <a:rPr lang="en-US" sz="2400" dirty="0">
                <a:latin typeface="Maiandra GD" panose="020E0502030308020204" pitchFamily="34" charset="0"/>
              </a:rPr>
              <a:t>routes and numerous creeks in the Niger Delta Area, etc</a:t>
            </a:r>
            <a:r>
              <a:rPr lang="en-US" sz="2400" dirty="0" smtClean="0">
                <a:latin typeface="Maiandra GD" panose="020E0502030308020204" pitchFamily="34" charset="0"/>
              </a:rPr>
              <a:t>.</a:t>
            </a:r>
            <a:endParaRPr lang="en-US" sz="2400" dirty="0">
              <a:latin typeface="Maiandra GD" panose="020E0502030308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196914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aiandra GD" panose="020E0502030308020204" pitchFamily="34" charset="0"/>
              </a:rPr>
              <a:t>INTRODUCTION</a:t>
            </a:r>
            <a:endParaRPr lang="en-US" b="1" dirty="0">
              <a:latin typeface="Maiandra GD" panose="020E0502030308020204" pitchFamily="34" charset="0"/>
            </a:endParaRPr>
          </a:p>
        </p:txBody>
      </p:sp>
      <p:sp>
        <p:nvSpPr>
          <p:cNvPr id="3" name="Content Placeholder 2"/>
          <p:cNvSpPr>
            <a:spLocks noGrp="1"/>
          </p:cNvSpPr>
          <p:nvPr>
            <p:ph idx="1"/>
          </p:nvPr>
        </p:nvSpPr>
        <p:spPr>
          <a:xfrm>
            <a:off x="537882" y="2348006"/>
            <a:ext cx="11147612" cy="4012454"/>
          </a:xfrm>
        </p:spPr>
        <p:txBody>
          <a:bodyPr>
            <a:noAutofit/>
          </a:bodyPr>
          <a:lstStyle/>
          <a:p>
            <a:pPr marL="0" indent="0" algn="just">
              <a:buNone/>
            </a:pPr>
            <a:r>
              <a:rPr lang="en-US" sz="2400" dirty="0" smtClean="0">
                <a:latin typeface="Maiandra GD" panose="020E0502030308020204" pitchFamily="34" charset="0"/>
              </a:rPr>
              <a:t>INLAND </a:t>
            </a:r>
            <a:r>
              <a:rPr lang="en-US" sz="2400" dirty="0">
                <a:latin typeface="Maiandra GD" panose="020E0502030308020204" pitchFamily="34" charset="0"/>
              </a:rPr>
              <a:t>WATERWAYS TRANSPORTATION</a:t>
            </a:r>
          </a:p>
          <a:p>
            <a:pPr marL="0" indent="0" algn="just">
              <a:buNone/>
            </a:pPr>
            <a:r>
              <a:rPr lang="en-US" sz="2400" dirty="0" smtClean="0">
                <a:latin typeface="Maiandra GD" panose="020E0502030308020204" pitchFamily="34" charset="0"/>
              </a:rPr>
              <a:t>Generally</a:t>
            </a:r>
            <a:r>
              <a:rPr lang="en-US" sz="2400" dirty="0">
                <a:latin typeface="Maiandra GD" panose="020E0502030308020204" pitchFamily="34" charset="0"/>
              </a:rPr>
              <a:t>, inland waterway transport is characterized by a high degree of reliability and safety compared to other transport modes. Inland Waterways Transportation is expected to be more sensitive to climate change aspects than other transport modes, e.g. in terms of water level fluctuations and resulting effects on costs and reliability.</a:t>
            </a:r>
          </a:p>
          <a:p>
            <a:pPr marL="0" indent="0" algn="just">
              <a:buNone/>
            </a:pPr>
            <a:r>
              <a:rPr lang="en-US" sz="2400" dirty="0">
                <a:latin typeface="Maiandra GD" panose="020E0502030308020204" pitchFamily="34" charset="0"/>
              </a:rPr>
              <a:t>CLIMATE CHANGE?</a:t>
            </a:r>
          </a:p>
          <a:p>
            <a:pPr marL="0" indent="0" algn="just">
              <a:buNone/>
            </a:pPr>
            <a:r>
              <a:rPr lang="en-US" sz="2400" dirty="0">
                <a:latin typeface="Maiandra GD" panose="020E0502030308020204" pitchFamily="34" charset="0"/>
              </a:rPr>
              <a:t>Climate change refers to long-term shifts in temperatures and weather patterns. These shifts may be natural, such as through variations in the solar </a:t>
            </a:r>
            <a:r>
              <a:rPr lang="en-US" sz="2400" dirty="0" smtClean="0">
                <a:latin typeface="Maiandra GD" panose="020E0502030308020204" pitchFamily="34" charset="0"/>
              </a:rPr>
              <a:t>cycle</a:t>
            </a:r>
            <a:r>
              <a:rPr lang="en-US" sz="2400" dirty="0">
                <a:latin typeface="Maiandra GD" panose="020E0502030308020204" pitchFamily="34" charset="0"/>
              </a:rPr>
              <a:t> </a:t>
            </a:r>
            <a:r>
              <a:rPr lang="en-US" sz="2400" dirty="0" smtClean="0">
                <a:latin typeface="Maiandra GD" panose="020E0502030308020204" pitchFamily="34" charset="0"/>
              </a:rPr>
              <a:t>or through the activities of humans, such as global warming.</a:t>
            </a:r>
            <a:endParaRPr lang="en-US" sz="2400" dirty="0">
              <a:latin typeface="Maiandra GD" panose="020E0502030308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304182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658" y="709934"/>
            <a:ext cx="8825659" cy="706964"/>
          </a:xfrm>
        </p:spPr>
        <p:txBody>
          <a:bodyPr/>
          <a:lstStyle/>
          <a:p>
            <a:r>
              <a:rPr lang="en-US" b="1" dirty="0">
                <a:latin typeface="Maiandra GD" panose="020E0502030308020204" pitchFamily="34" charset="0"/>
              </a:rPr>
              <a:t>INTRODUCTION</a:t>
            </a:r>
            <a:endParaRPr lang="en-US" dirty="0"/>
          </a:p>
        </p:txBody>
      </p:sp>
      <p:sp>
        <p:nvSpPr>
          <p:cNvPr id="3" name="Content Placeholder 2"/>
          <p:cNvSpPr>
            <a:spLocks noGrp="1"/>
          </p:cNvSpPr>
          <p:nvPr>
            <p:ph idx="1"/>
          </p:nvPr>
        </p:nvSpPr>
        <p:spPr>
          <a:xfrm>
            <a:off x="614143" y="2251878"/>
            <a:ext cx="11204818" cy="4606122"/>
          </a:xfrm>
        </p:spPr>
        <p:txBody>
          <a:bodyPr>
            <a:normAutofit/>
          </a:bodyPr>
          <a:lstStyle/>
          <a:p>
            <a:pPr marL="0" indent="0" algn="just">
              <a:buNone/>
            </a:pPr>
            <a:r>
              <a:rPr lang="en-US" sz="2400" dirty="0">
                <a:latin typeface="Maiandra GD" panose="020E0502030308020204" pitchFamily="34" charset="0"/>
              </a:rPr>
              <a:t>NAVIGABILITY OF NIGERIAN INLAND WATERWAYS</a:t>
            </a:r>
          </a:p>
          <a:p>
            <a:pPr marL="0" indent="0" algn="just">
              <a:buNone/>
            </a:pPr>
            <a:r>
              <a:rPr lang="en-US" sz="2400" dirty="0">
                <a:latin typeface="Maiandra GD" panose="020E0502030308020204" pitchFamily="34" charset="0"/>
              </a:rPr>
              <a:t>A waterways is navigable if such body of water (River, Lagoons, Creeks, Canal, Lake) is very deep, wide and calm enough for specific vessels to pass safely with few obstructions and </a:t>
            </a:r>
            <a:r>
              <a:rPr lang="en-US" sz="2400" dirty="0" smtClean="0">
                <a:latin typeface="Maiandra GD" panose="020E0502030308020204" pitchFamily="34" charset="0"/>
              </a:rPr>
              <a:t>encumbrances </a:t>
            </a:r>
            <a:r>
              <a:rPr lang="en-US" sz="2400" dirty="0">
                <a:latin typeface="Maiandra GD" panose="020E0502030308020204" pitchFamily="34" charset="0"/>
              </a:rPr>
              <a:t>(Wikipedia). </a:t>
            </a:r>
          </a:p>
          <a:p>
            <a:pPr marL="0" indent="0" algn="just">
              <a:buNone/>
            </a:pPr>
            <a:r>
              <a:rPr lang="en-US" sz="2400" dirty="0">
                <a:latin typeface="Maiandra GD" panose="020E0502030308020204" pitchFamily="34" charset="0"/>
              </a:rPr>
              <a:t>Nigeria has large expanse of waterways system acclaimed to be over 10,000km but unfortunately a little over 3,000km of this waterways are navigable all year round. 28 states of the 36 states can be accessed through the inland waterways. </a:t>
            </a:r>
            <a:r>
              <a:rPr lang="en-US" sz="2400" dirty="0" smtClean="0">
                <a:latin typeface="Maiandra GD" panose="020E0502030308020204" pitchFamily="34" charset="0"/>
              </a:rPr>
              <a:t>Nigeria </a:t>
            </a:r>
            <a:r>
              <a:rPr lang="en-US" sz="2400" dirty="0">
                <a:latin typeface="Maiandra GD" panose="020E0502030308020204" pitchFamily="34" charset="0"/>
              </a:rPr>
              <a:t>can also link five of its </a:t>
            </a:r>
            <a:r>
              <a:rPr lang="en-US" sz="2400" dirty="0" smtClean="0">
                <a:latin typeface="Maiandra GD" panose="020E0502030308020204" pitchFamily="34" charset="0"/>
              </a:rPr>
              <a:t>neighboring </a:t>
            </a:r>
            <a:r>
              <a:rPr lang="en-US" sz="2400" dirty="0">
                <a:latin typeface="Maiandra GD" panose="020E0502030308020204" pitchFamily="34" charset="0"/>
              </a:rPr>
              <a:t>Countries; Benin Republic (Porto Novo), Equatorial Guinea, Cameroon, Chad and Niger Republic by water</a:t>
            </a:r>
            <a:r>
              <a:rPr lang="en-US" sz="2400" dirty="0" smtClean="0">
                <a:latin typeface="Maiandra GD" panose="020E0502030308020204" pitchFamily="34" charset="0"/>
              </a:rPr>
              <a:t>.</a:t>
            </a:r>
            <a:endParaRPr lang="en-US" sz="2400" dirty="0">
              <a:latin typeface="Maiandra GD" panose="020E0502030308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75721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858" y="2265528"/>
            <a:ext cx="11282083" cy="4404213"/>
          </a:xfrm>
        </p:spPr>
        <p:txBody>
          <a:bodyPr>
            <a:normAutofit/>
          </a:bodyPr>
          <a:lstStyle/>
          <a:p>
            <a:pPr marL="0" indent="0" algn="just">
              <a:buNone/>
            </a:pPr>
            <a:r>
              <a:rPr lang="en-US" sz="2400" dirty="0">
                <a:latin typeface="Maiandra GD" panose="020E0502030308020204" pitchFamily="34" charset="0"/>
              </a:rPr>
              <a:t>Impediments to Navigation is not just only blockage of channels by wrecks, </a:t>
            </a:r>
            <a:r>
              <a:rPr lang="en-US" sz="2400" dirty="0" err="1" smtClean="0">
                <a:latin typeface="Maiandra GD" panose="020E0502030308020204" pitchFamily="34" charset="0"/>
              </a:rPr>
              <a:t>dirts</a:t>
            </a:r>
            <a:r>
              <a:rPr lang="en-US" sz="2400" dirty="0">
                <a:latin typeface="Maiandra GD" panose="020E0502030308020204" pitchFamily="34" charset="0"/>
              </a:rPr>
              <a:t>, hyacinths, high saltation of riverbeds </a:t>
            </a:r>
            <a:r>
              <a:rPr lang="en-US" sz="2400" dirty="0" smtClean="0">
                <a:latin typeface="Maiandra GD" panose="020E0502030308020204" pitchFamily="34" charset="0"/>
              </a:rPr>
              <a:t>but the </a:t>
            </a:r>
            <a:r>
              <a:rPr lang="en-US" sz="2400" dirty="0">
                <a:latin typeface="Maiandra GD" panose="020E0502030308020204" pitchFamily="34" charset="0"/>
              </a:rPr>
              <a:t>issue  of insecurity is also a major challenge.</a:t>
            </a:r>
          </a:p>
          <a:p>
            <a:pPr marL="0" indent="0" algn="just">
              <a:buNone/>
            </a:pPr>
            <a:r>
              <a:rPr lang="en-US" sz="2400" dirty="0">
                <a:latin typeface="Maiandra GD" panose="020E0502030308020204" pitchFamily="34" charset="0"/>
              </a:rPr>
              <a:t>However, there is heavy infrastructural  intervention requirement to make these waterways navigable – Dredging to remove silt and other </a:t>
            </a:r>
            <a:r>
              <a:rPr lang="en-US" sz="2400" dirty="0" smtClean="0">
                <a:latin typeface="Maiandra GD" panose="020E0502030308020204" pitchFamily="34" charset="0"/>
              </a:rPr>
              <a:t>impediments; </a:t>
            </a:r>
            <a:r>
              <a:rPr lang="en-US" sz="2400" dirty="0">
                <a:latin typeface="Maiandra GD" panose="020E0502030308020204" pitchFamily="34" charset="0"/>
              </a:rPr>
              <a:t>construction of River ports and </a:t>
            </a:r>
            <a:r>
              <a:rPr lang="en-US" sz="2400" dirty="0" smtClean="0">
                <a:latin typeface="Maiandra GD" panose="020E0502030308020204" pitchFamily="34" charset="0"/>
              </a:rPr>
              <a:t>Jetties; </a:t>
            </a:r>
            <a:r>
              <a:rPr lang="en-US" sz="2400" dirty="0">
                <a:latin typeface="Maiandra GD" panose="020E0502030308020204" pitchFamily="34" charset="0"/>
              </a:rPr>
              <a:t>installation and maintenance of navigational aids such as Buoys, Lights and </a:t>
            </a:r>
            <a:r>
              <a:rPr lang="en-US" sz="2400" dirty="0" smtClean="0">
                <a:latin typeface="Maiandra GD" panose="020E0502030308020204" pitchFamily="34" charset="0"/>
              </a:rPr>
              <a:t>Marks, </a:t>
            </a:r>
            <a:r>
              <a:rPr lang="en-US" sz="2400" dirty="0">
                <a:latin typeface="Maiandra GD" panose="020E0502030308020204" pitchFamily="34" charset="0"/>
              </a:rPr>
              <a:t>River Training Works, </a:t>
            </a:r>
            <a:r>
              <a:rPr lang="en-US" sz="2400" dirty="0" err="1" smtClean="0">
                <a:latin typeface="Maiandra GD" panose="020E0502030308020204" pitchFamily="34" charset="0"/>
              </a:rPr>
              <a:t>etc</a:t>
            </a:r>
            <a:r>
              <a:rPr lang="en-US" sz="2400" dirty="0" smtClean="0">
                <a:latin typeface="Maiandra GD" panose="020E0502030308020204" pitchFamily="34" charset="0"/>
              </a:rPr>
              <a:t>; are compulsory requirements for safe/secure navigability.</a:t>
            </a:r>
            <a:endParaRPr lang="en-US" sz="2400" dirty="0">
              <a:latin typeface="Maiandra GD" panose="020E0502030308020204" pitchFamily="34" charset="0"/>
            </a:endParaRPr>
          </a:p>
          <a:p>
            <a:pPr marL="0" indent="0" algn="just">
              <a:lnSpc>
                <a:spcPct val="110000"/>
              </a:lnSpc>
              <a:buNone/>
            </a:pPr>
            <a:endParaRPr lang="en-US" sz="2400" dirty="0">
              <a:latin typeface="+mj-lt"/>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Title 1"/>
          <p:cNvSpPr>
            <a:spLocks noGrp="1"/>
          </p:cNvSpPr>
          <p:nvPr>
            <p:ph type="title"/>
          </p:nvPr>
        </p:nvSpPr>
        <p:spPr>
          <a:xfrm>
            <a:off x="1154954" y="973668"/>
            <a:ext cx="9629587" cy="801343"/>
          </a:xfrm>
        </p:spPr>
        <p:txBody>
          <a:bodyPr/>
          <a:lstStyle/>
          <a:p>
            <a:pPr algn="ctr"/>
            <a:r>
              <a:rPr lang="en-US" sz="2800" dirty="0">
                <a:latin typeface="Maiandra GD" panose="020E0502030308020204" pitchFamily="34" charset="0"/>
              </a:rPr>
              <a:t>CHALLENGES TO KEEPING NIGERIAN WATERWAYS ALL-YEAR ROUND </a:t>
            </a:r>
            <a:r>
              <a:rPr lang="en-US" sz="2800" dirty="0" smtClean="0">
                <a:latin typeface="Maiandra GD" panose="020E0502030308020204" pitchFamily="34" charset="0"/>
              </a:rPr>
              <a:t>NAVIGABLE</a:t>
            </a:r>
            <a:endParaRPr lang="en-US" sz="2800" b="1" dirty="0"/>
          </a:p>
        </p:txBody>
      </p:sp>
    </p:spTree>
    <p:extLst>
      <p:ext uri="{BB962C8B-B14F-4D97-AF65-F5344CB8AC3E}">
        <p14:creationId xmlns:p14="http://schemas.microsoft.com/office/powerpoint/2010/main" val="1205606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858" y="2265528"/>
            <a:ext cx="11282083" cy="4404213"/>
          </a:xfrm>
        </p:spPr>
        <p:txBody>
          <a:bodyPr>
            <a:normAutofit/>
          </a:bodyPr>
          <a:lstStyle/>
          <a:p>
            <a:pPr marL="0" indent="0" algn="just">
              <a:buNone/>
            </a:pPr>
            <a:r>
              <a:rPr lang="en-US" sz="2400" dirty="0">
                <a:latin typeface="Maiandra GD" panose="020E0502030308020204" pitchFamily="34" charset="0"/>
              </a:rPr>
              <a:t>Inland waterways Transportation (IWT) plays a very significant role in the movement of cargoes all over the world. It is considered to be a very </a:t>
            </a:r>
            <a:r>
              <a:rPr lang="en-US" sz="2400" dirty="0" smtClean="0">
                <a:latin typeface="Maiandra GD" panose="020E0502030308020204" pitchFamily="34" charset="0"/>
              </a:rPr>
              <a:t>efficient, and </a:t>
            </a:r>
            <a:r>
              <a:rPr lang="en-US" sz="2400" dirty="0" err="1" smtClean="0">
                <a:latin typeface="Maiandra GD" panose="020E0502030308020204" pitchFamily="34" charset="0"/>
              </a:rPr>
              <a:t>infact</a:t>
            </a:r>
            <a:r>
              <a:rPr lang="en-US" sz="2400" dirty="0" smtClean="0">
                <a:latin typeface="Maiandra GD" panose="020E0502030308020204" pitchFamily="34" charset="0"/>
              </a:rPr>
              <a:t>, the most cost effective</a:t>
            </a:r>
            <a:r>
              <a:rPr lang="en-US" sz="2400" dirty="0" smtClean="0">
                <a:latin typeface="Maiandra GD" panose="020E0502030308020204" pitchFamily="34" charset="0"/>
              </a:rPr>
              <a:t> </a:t>
            </a:r>
            <a:r>
              <a:rPr lang="en-US" sz="2400" dirty="0">
                <a:latin typeface="Maiandra GD" panose="020E0502030308020204" pitchFamily="34" charset="0"/>
              </a:rPr>
              <a:t>mode of transportation when movement of bulk </a:t>
            </a:r>
            <a:r>
              <a:rPr lang="en-US" sz="2400" dirty="0" smtClean="0">
                <a:latin typeface="Maiandra GD" panose="020E0502030308020204" pitchFamily="34" charset="0"/>
              </a:rPr>
              <a:t>haulage over a reasonable distance </a:t>
            </a:r>
            <a:r>
              <a:rPr lang="en-US" sz="2400" dirty="0">
                <a:latin typeface="Maiandra GD" panose="020E0502030308020204" pitchFamily="34" charset="0"/>
              </a:rPr>
              <a:t>is considered.</a:t>
            </a:r>
          </a:p>
          <a:p>
            <a:pPr marL="0" indent="0" algn="just">
              <a:buNone/>
            </a:pPr>
            <a:r>
              <a:rPr lang="en-US" sz="2400" dirty="0">
                <a:latin typeface="Maiandra GD" panose="020E0502030308020204" pitchFamily="34" charset="0"/>
              </a:rPr>
              <a:t>However, extreme weather conditions can significantly affect this mode and these include flooding, droughts, formation of iceberg. Extreme weather conditions due to climate changes can considerably reduce water levels and navigable drafts becomes critically low and therefore impose huge limitations to </a:t>
            </a:r>
            <a:r>
              <a:rPr lang="en-US" sz="2400" dirty="0" smtClean="0">
                <a:latin typeface="Maiandra GD" panose="020E0502030308020204" pitchFamily="34" charset="0"/>
              </a:rPr>
              <a:t>navigation.</a:t>
            </a:r>
            <a:endParaRPr lang="en-US" sz="2400" dirty="0">
              <a:latin typeface="Maiandra GD" panose="020E0502030308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Title 1"/>
          <p:cNvSpPr>
            <a:spLocks noGrp="1"/>
          </p:cNvSpPr>
          <p:nvPr>
            <p:ph type="title"/>
          </p:nvPr>
        </p:nvSpPr>
        <p:spPr>
          <a:xfrm>
            <a:off x="1154954" y="973668"/>
            <a:ext cx="9629587" cy="801343"/>
          </a:xfrm>
        </p:spPr>
        <p:txBody>
          <a:bodyPr/>
          <a:lstStyle/>
          <a:p>
            <a:pPr algn="ctr"/>
            <a:r>
              <a:rPr lang="en-US" sz="2800" dirty="0">
                <a:latin typeface="Maiandra GD" panose="020E0502030308020204" pitchFamily="34" charset="0"/>
              </a:rPr>
              <a:t>EFFECTS/ IMPACTS OF WORSENING CLIMATE CHANGE TO NAVIGATION ON THE INLAND </a:t>
            </a:r>
            <a:r>
              <a:rPr lang="en-US" sz="2800" dirty="0" smtClean="0">
                <a:latin typeface="Maiandra GD" panose="020E0502030308020204" pitchFamily="34" charset="0"/>
              </a:rPr>
              <a:t>WATERWAYS</a:t>
            </a:r>
            <a:endParaRPr lang="en-US" sz="2800" b="1" dirty="0"/>
          </a:p>
        </p:txBody>
      </p:sp>
    </p:spTree>
    <p:extLst>
      <p:ext uri="{BB962C8B-B14F-4D97-AF65-F5344CB8AC3E}">
        <p14:creationId xmlns:p14="http://schemas.microsoft.com/office/powerpoint/2010/main" val="3136460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8985" y="2033353"/>
            <a:ext cx="5158854" cy="4261160"/>
          </a:xfrm>
        </p:spPr>
      </p:pic>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Title 1"/>
          <p:cNvSpPr>
            <a:spLocks noGrp="1"/>
          </p:cNvSpPr>
          <p:nvPr>
            <p:ph type="title"/>
          </p:nvPr>
        </p:nvSpPr>
        <p:spPr>
          <a:xfrm>
            <a:off x="1154954" y="973668"/>
            <a:ext cx="9629587" cy="801343"/>
          </a:xfrm>
        </p:spPr>
        <p:txBody>
          <a:bodyPr/>
          <a:lstStyle/>
          <a:p>
            <a:pPr algn="ctr"/>
            <a:r>
              <a:rPr lang="en-US" sz="2800" dirty="0">
                <a:latin typeface="Maiandra GD" panose="020E0502030308020204" pitchFamily="34" charset="0"/>
              </a:rPr>
              <a:t>EFFECTS/ IMPACTS OF WORSENING CLIMATE CHANGE TO NAVIGATION ON THE INLAND </a:t>
            </a:r>
            <a:r>
              <a:rPr lang="en-US" sz="2800" dirty="0" smtClean="0">
                <a:latin typeface="Maiandra GD" panose="020E0502030308020204" pitchFamily="34" charset="0"/>
              </a:rPr>
              <a:t>WATERWAYS</a:t>
            </a:r>
            <a:endParaRPr lang="en-US" sz="2800" b="1" dirty="0"/>
          </a:p>
        </p:txBody>
      </p:sp>
      <p:sp>
        <p:nvSpPr>
          <p:cNvPr id="6" name="TextBox 5"/>
          <p:cNvSpPr txBox="1"/>
          <p:nvPr/>
        </p:nvSpPr>
        <p:spPr>
          <a:xfrm>
            <a:off x="2620370" y="6373504"/>
            <a:ext cx="6441743" cy="369332"/>
          </a:xfrm>
          <a:prstGeom prst="rect">
            <a:avLst/>
          </a:prstGeom>
          <a:noFill/>
        </p:spPr>
        <p:txBody>
          <a:bodyPr wrap="square" rtlCol="0">
            <a:spAutoFit/>
          </a:bodyPr>
          <a:lstStyle/>
          <a:p>
            <a:pPr algn="ctr"/>
            <a:r>
              <a:rPr lang="en-US" dirty="0" smtClean="0">
                <a:latin typeface="Maiandra GD" panose="020E0502030308020204" pitchFamily="34" charset="0"/>
              </a:rPr>
              <a:t>WRECK REMOVAL AT BAYELSA</a:t>
            </a:r>
            <a:endParaRPr lang="en-US" dirty="0">
              <a:latin typeface="Maiandra GD" panose="020E0502030308020204" pitchFamily="34" charset="0"/>
            </a:endParaRPr>
          </a:p>
        </p:txBody>
      </p:sp>
    </p:spTree>
    <p:extLst>
      <p:ext uri="{BB962C8B-B14F-4D97-AF65-F5344CB8AC3E}">
        <p14:creationId xmlns:p14="http://schemas.microsoft.com/office/powerpoint/2010/main" val="391913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784" y="872069"/>
            <a:ext cx="9794756" cy="706964"/>
          </a:xfrm>
        </p:spPr>
        <p:txBody>
          <a:bodyPr/>
          <a:lstStyle/>
          <a:p>
            <a:pPr algn="ctr"/>
            <a:r>
              <a:rPr lang="en-US" sz="2800" dirty="0">
                <a:latin typeface="Maiandra GD" panose="020E0502030308020204" pitchFamily="34" charset="0"/>
              </a:rPr>
              <a:t>EFFECTS OF CLIMATE CHANGE ON THE INLAND </a:t>
            </a:r>
            <a:r>
              <a:rPr lang="en-US" sz="2800" dirty="0" smtClean="0">
                <a:latin typeface="Maiandra GD" panose="020E0502030308020204" pitchFamily="34" charset="0"/>
              </a:rPr>
              <a:t>WATERWAYS</a:t>
            </a:r>
            <a:endParaRPr lang="en-US" sz="2800" dirty="0"/>
          </a:p>
        </p:txBody>
      </p:sp>
      <p:sp>
        <p:nvSpPr>
          <p:cNvPr id="3" name="Content Placeholder 2"/>
          <p:cNvSpPr>
            <a:spLocks noGrp="1"/>
          </p:cNvSpPr>
          <p:nvPr>
            <p:ph idx="1"/>
          </p:nvPr>
        </p:nvSpPr>
        <p:spPr>
          <a:xfrm>
            <a:off x="430306" y="2155372"/>
            <a:ext cx="11174506" cy="5098867"/>
          </a:xfrm>
        </p:spPr>
        <p:txBody>
          <a:bodyPr>
            <a:noAutofit/>
          </a:bodyPr>
          <a:lstStyle/>
          <a:p>
            <a:pPr algn="just">
              <a:buFont typeface="Arial" panose="020B0604020202020204" pitchFamily="34" charset="0"/>
              <a:buChar char="•"/>
            </a:pPr>
            <a:endParaRPr lang="en-US" sz="2400" dirty="0" smtClean="0">
              <a:latin typeface="Maiandra GD" panose="020E0502030308020204" pitchFamily="34" charset="0"/>
            </a:endParaRPr>
          </a:p>
          <a:p>
            <a:pPr algn="just">
              <a:buFont typeface="Arial" panose="020B0604020202020204" pitchFamily="34" charset="0"/>
              <a:buChar char="•"/>
            </a:pPr>
            <a:r>
              <a:rPr lang="en-US" sz="2400" dirty="0" smtClean="0">
                <a:latin typeface="Maiandra GD" panose="020E0502030308020204" pitchFamily="34" charset="0"/>
              </a:rPr>
              <a:t>Rising </a:t>
            </a:r>
            <a:r>
              <a:rPr lang="en-US" sz="2400" dirty="0">
                <a:latin typeface="Maiandra GD" panose="020E0502030308020204" pitchFamily="34" charset="0"/>
              </a:rPr>
              <a:t>Maximum Temperatures</a:t>
            </a:r>
          </a:p>
          <a:p>
            <a:pPr algn="just">
              <a:buFont typeface="Arial" panose="020B0604020202020204" pitchFamily="34" charset="0"/>
              <a:buChar char="•"/>
            </a:pPr>
            <a:r>
              <a:rPr lang="en-US" sz="2400" dirty="0">
                <a:latin typeface="Maiandra GD" panose="020E0502030308020204" pitchFamily="34" charset="0"/>
              </a:rPr>
              <a:t>Rising Minimum Temperatures</a:t>
            </a:r>
          </a:p>
          <a:p>
            <a:pPr algn="just">
              <a:buFont typeface="Arial" panose="020B0604020202020204" pitchFamily="34" charset="0"/>
              <a:buChar char="•"/>
            </a:pPr>
            <a:r>
              <a:rPr lang="en-US" sz="2400" dirty="0">
                <a:latin typeface="Maiandra GD" panose="020E0502030308020204" pitchFamily="34" charset="0"/>
              </a:rPr>
              <a:t>Rising Sea Levels</a:t>
            </a:r>
          </a:p>
          <a:p>
            <a:pPr algn="just">
              <a:buFont typeface="Arial" panose="020B0604020202020204" pitchFamily="34" charset="0"/>
              <a:buChar char="•"/>
            </a:pPr>
            <a:r>
              <a:rPr lang="en-US" sz="2400" dirty="0">
                <a:latin typeface="Maiandra GD" panose="020E0502030308020204" pitchFamily="34" charset="0"/>
              </a:rPr>
              <a:t>High Ocean Temperatures</a:t>
            </a:r>
          </a:p>
          <a:p>
            <a:pPr algn="just">
              <a:buFont typeface="Arial" panose="020B0604020202020204" pitchFamily="34" charset="0"/>
              <a:buChar char="•"/>
            </a:pPr>
            <a:r>
              <a:rPr lang="en-US" sz="2400" dirty="0">
                <a:latin typeface="Maiandra GD" panose="020E0502030308020204" pitchFamily="34" charset="0"/>
              </a:rPr>
              <a:t>Heavy Rainfall</a:t>
            </a:r>
          </a:p>
          <a:p>
            <a:pPr algn="just">
              <a:buFont typeface="Arial" panose="020B0604020202020204" pitchFamily="34" charset="0"/>
              <a:buChar char="•"/>
            </a:pPr>
            <a:r>
              <a:rPr lang="en-US" sz="2400" dirty="0">
                <a:latin typeface="Maiandra GD" panose="020E0502030308020204" pitchFamily="34" charset="0"/>
              </a:rPr>
              <a:t>Shrinking Glaciers</a:t>
            </a:r>
          </a:p>
          <a:p>
            <a:pPr algn="just">
              <a:buFont typeface="Arial" panose="020B0604020202020204" pitchFamily="34" charset="0"/>
              <a:buChar char="•"/>
            </a:pPr>
            <a:r>
              <a:rPr lang="en-US" sz="2400" dirty="0">
                <a:latin typeface="Maiandra GD" panose="020E0502030308020204" pitchFamily="34" charset="0"/>
              </a:rPr>
              <a:t>Thawing Permafrost</a:t>
            </a:r>
          </a:p>
          <a:p>
            <a:pPr marL="804863" algn="just">
              <a:lnSpc>
                <a:spcPct val="150000"/>
              </a:lnSpc>
              <a:spcBef>
                <a:spcPts val="0"/>
              </a:spcBef>
            </a:pPr>
            <a:endParaRPr lang="en-US" sz="2400" dirty="0">
              <a:latin typeface="+mj-lt"/>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8711200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722</TotalTime>
  <Words>1261</Words>
  <Application>Microsoft Office PowerPoint</Application>
  <PresentationFormat>Widescreen</PresentationFormat>
  <Paragraphs>127</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Britannic Bold</vt:lpstr>
      <vt:lpstr>Calibri</vt:lpstr>
      <vt:lpstr>Century Gothic</vt:lpstr>
      <vt:lpstr>Maiandra GD</vt:lpstr>
      <vt:lpstr>Wingdings 3</vt:lpstr>
      <vt:lpstr>Ion Boardroom</vt:lpstr>
      <vt:lpstr>The Challenges of Keeping the Internal Waterways Navigable ALL YEAR ROUND TO SERVE AS A CONSISTENT MODE OF TRANSPORTATION IN THE FACE OF WORSENING CLIMATE CHANGE     CHIEF (DR.) George N. Moghalu Managing Director/ CEO NIWA</vt:lpstr>
      <vt:lpstr>HIGHLIGHTS</vt:lpstr>
      <vt:lpstr>INTRODUCTION</vt:lpstr>
      <vt:lpstr>INTRODUCTION</vt:lpstr>
      <vt:lpstr>INTRODUCTION</vt:lpstr>
      <vt:lpstr>CHALLENGES TO KEEPING NIGERIAN WATERWAYS ALL-YEAR ROUND NAVIGABLE</vt:lpstr>
      <vt:lpstr>EFFECTS/ IMPACTS OF WORSENING CLIMATE CHANGE TO NAVIGATION ON THE INLAND WATERWAYS</vt:lpstr>
      <vt:lpstr>EFFECTS/ IMPACTS OF WORSENING CLIMATE CHANGE TO NAVIGATION ON THE INLAND WATERWAYS</vt:lpstr>
      <vt:lpstr>EFFECTS OF CLIMATE CHANGE ON THE INLAND WATERWAYS</vt:lpstr>
      <vt:lpstr>IMPACTS OF CLIMATE CHANGE ON THE INLAND WATERWAYS</vt:lpstr>
      <vt:lpstr>PowerPoint Presentation</vt:lpstr>
      <vt:lpstr>PowerPoint Presentation</vt:lpstr>
      <vt:lpstr>IMPACTS OF CLIMATE CHANGE ON THE INLAND WATERWAYS</vt:lpstr>
      <vt:lpstr>IMPACTS OF CLIMATE CHANGE ON THE INLAND WATERWAYS</vt:lpstr>
      <vt:lpstr>IMPACTS OF CLIMATE CHANGE ON THE INLAND WATERWAYS</vt:lpstr>
      <vt:lpstr>IMPACTS OF CLIMATE CHANGE ON THE INLAND WATERWAYS</vt:lpstr>
      <vt:lpstr>EFFORTS BY THE AUTHORITY TO MITIGATE THE CHALLENGES OF NAVIGABILITY ON THE NIGERIA INLAND WATERWAYS</vt:lpstr>
      <vt:lpstr>EFFORTS BY THE AUTHORITY TO MITIGATE THE CHALLENGES OF NAVIGABILITY ON THE NIGERIA INLAND WATERWAYS</vt:lpstr>
      <vt:lpstr>EFFORTS BY THE AUTHORITY TO MITIGATE THE CHALLENGES OF NAVIGABILITY ON THE NIGERIA INLAND WATERWAYS</vt:lpstr>
      <vt:lpstr>EFFORTS BY THE AUTHORITY TO MITIGATE THE CHALLENGES OF NAVIGABILITY ON THE NIGERIA INLAND WATERWAYS</vt:lpstr>
      <vt:lpstr>EFFORTS BY THE AUTHORITY TO MITIGATE THE CHALLENGES OF NAVIGABILITY ON THE NIGERIA INLAND WATERWAYS</vt:lpstr>
      <vt:lpstr>EFFORTS BY THE AUTHORITY TO MITIGATE THE CHALLENGES OF NAVIGABILITY ON THE NIGERIA INLAND WATERWAYS</vt:lpstr>
      <vt:lpstr>CONCLUSION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154</cp:revision>
  <dcterms:created xsi:type="dcterms:W3CDTF">2020-03-17T19:26:49Z</dcterms:created>
  <dcterms:modified xsi:type="dcterms:W3CDTF">2022-02-14T15:06:14Z</dcterms:modified>
</cp:coreProperties>
</file>